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5" r:id="rId2"/>
    <p:sldMasterId id="2147483697" r:id="rId3"/>
  </p:sldMasterIdLst>
  <p:notesMasterIdLst>
    <p:notesMasterId r:id="rId28"/>
  </p:notesMasterIdLst>
  <p:handoutMasterIdLst>
    <p:handoutMasterId r:id="rId29"/>
  </p:handoutMasterIdLst>
  <p:sldIdLst>
    <p:sldId id="256" r:id="rId4"/>
    <p:sldId id="349" r:id="rId5"/>
    <p:sldId id="418" r:id="rId6"/>
    <p:sldId id="422" r:id="rId7"/>
    <p:sldId id="421" r:id="rId8"/>
    <p:sldId id="420" r:id="rId9"/>
    <p:sldId id="419" r:id="rId10"/>
    <p:sldId id="414" r:id="rId11"/>
    <p:sldId id="423" r:id="rId12"/>
    <p:sldId id="425" r:id="rId13"/>
    <p:sldId id="284" r:id="rId14"/>
    <p:sldId id="434" r:id="rId15"/>
    <p:sldId id="435" r:id="rId16"/>
    <p:sldId id="431" r:id="rId17"/>
    <p:sldId id="427" r:id="rId18"/>
    <p:sldId id="429" r:id="rId19"/>
    <p:sldId id="364" r:id="rId20"/>
    <p:sldId id="432" r:id="rId21"/>
    <p:sldId id="433" r:id="rId22"/>
    <p:sldId id="399" r:id="rId23"/>
    <p:sldId id="406" r:id="rId24"/>
    <p:sldId id="323" r:id="rId25"/>
    <p:sldId id="407" r:id="rId26"/>
    <p:sldId id="365" r:id="rId2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5" d="100"/>
          <a:sy n="85" d="100"/>
        </p:scale>
        <p:origin x="595"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81F9BF-E21B-47A5-9D70-5394C2AE0129}" type="doc">
      <dgm:prSet loTypeId="urn:microsoft.com/office/officeart/2011/layout/HexagonRadial" loCatId="cycle" qsTypeId="urn:microsoft.com/office/officeart/2005/8/quickstyle/simple1" qsCatId="simple" csTypeId="urn:microsoft.com/office/officeart/2005/8/colors/accent0_1" csCatId="mainScheme" phldr="1"/>
      <dgm:spPr/>
      <dgm:t>
        <a:bodyPr/>
        <a:lstStyle/>
        <a:p>
          <a:endParaRPr lang="en-GB"/>
        </a:p>
      </dgm:t>
    </dgm:pt>
    <dgm:pt modelId="{2FC033E1-759C-4212-8288-B8A1B0F437D4}">
      <dgm:prSet phldrT="[Text]"/>
      <dgm:spPr/>
      <dgm:t>
        <a:bodyPr/>
        <a:lstStyle/>
        <a:p>
          <a:r>
            <a:rPr lang="pt-PT" dirty="0">
              <a:latin typeface="Arial Narrow" panose="020B0606020202030204" pitchFamily="34" charset="0"/>
            </a:rPr>
            <a:t>“Imperativos” do capitalismo nacional</a:t>
          </a:r>
          <a:endParaRPr lang="en-GB" dirty="0">
            <a:latin typeface="Arial Narrow" panose="020B0606020202030204" pitchFamily="34" charset="0"/>
          </a:endParaRPr>
        </a:p>
      </dgm:t>
    </dgm:pt>
    <dgm:pt modelId="{2A7842DF-5B3C-407E-AA0A-A3B198D882B2}" type="parTrans" cxnId="{7578E783-89CA-4186-B021-BC254149F2B2}">
      <dgm:prSet/>
      <dgm:spPr/>
      <dgm:t>
        <a:bodyPr/>
        <a:lstStyle/>
        <a:p>
          <a:endParaRPr lang="en-GB"/>
        </a:p>
      </dgm:t>
    </dgm:pt>
    <dgm:pt modelId="{6A89F69B-76FF-4898-8BFA-FE868ADC4F56}" type="sibTrans" cxnId="{7578E783-89CA-4186-B021-BC254149F2B2}">
      <dgm:prSet/>
      <dgm:spPr/>
      <dgm:t>
        <a:bodyPr/>
        <a:lstStyle/>
        <a:p>
          <a:endParaRPr lang="en-GB"/>
        </a:p>
      </dgm:t>
    </dgm:pt>
    <dgm:pt modelId="{44E7B7CB-2C80-430B-B050-A815BA6D7843}">
      <dgm:prSet phldrT="[Text]" custT="1"/>
      <dgm:spPr/>
      <dgm:t>
        <a:bodyPr/>
        <a:lstStyle/>
        <a:p>
          <a:r>
            <a:rPr lang="pt-PT" sz="1800" dirty="0">
              <a:latin typeface="Arial Narrow" panose="020B0606020202030204" pitchFamily="34" charset="0"/>
            </a:rPr>
            <a:t>W-C, SAP, o subdesenvolvimento da burguesia nacional e sua estrutura social</a:t>
          </a:r>
          <a:endParaRPr lang="en-GB" sz="1800" dirty="0">
            <a:latin typeface="Arial Narrow" panose="020B0606020202030204" pitchFamily="34" charset="0"/>
          </a:endParaRPr>
        </a:p>
      </dgm:t>
    </dgm:pt>
    <dgm:pt modelId="{3CACA7BC-8450-4664-A3F8-195C153CCFEE}" type="parTrans" cxnId="{D61AFAFE-CEDD-43D9-92A9-A2C03CC0BFF6}">
      <dgm:prSet/>
      <dgm:spPr/>
      <dgm:t>
        <a:bodyPr/>
        <a:lstStyle/>
        <a:p>
          <a:endParaRPr lang="en-GB"/>
        </a:p>
      </dgm:t>
    </dgm:pt>
    <dgm:pt modelId="{7EA64773-E768-48D2-8C53-1ECBD9058C24}" type="sibTrans" cxnId="{D61AFAFE-CEDD-43D9-92A9-A2C03CC0BFF6}">
      <dgm:prSet/>
      <dgm:spPr/>
      <dgm:t>
        <a:bodyPr/>
        <a:lstStyle/>
        <a:p>
          <a:endParaRPr lang="en-GB"/>
        </a:p>
      </dgm:t>
    </dgm:pt>
    <dgm:pt modelId="{8E89D289-4013-4B79-8D15-E61DA65E7A50}">
      <dgm:prSet phldrT="[Text]" custT="1"/>
      <dgm:spPr/>
      <dgm:t>
        <a:bodyPr/>
        <a:lstStyle/>
        <a:p>
          <a:r>
            <a:rPr lang="pt-PT" sz="1800" dirty="0">
              <a:latin typeface="Arial Narrow" panose="020B0606020202030204" pitchFamily="34" charset="0"/>
            </a:rPr>
            <a:t>“Autenticidade” africana em contexto pós-colonial – o capitalismo nacional</a:t>
          </a:r>
          <a:endParaRPr lang="en-GB" sz="1800" dirty="0">
            <a:latin typeface="Arial Narrow" panose="020B0606020202030204" pitchFamily="34" charset="0"/>
          </a:endParaRPr>
        </a:p>
      </dgm:t>
    </dgm:pt>
    <dgm:pt modelId="{6F2869A4-5691-492A-BA53-8B5C10303F1F}" type="parTrans" cxnId="{8E0BF0D6-FC5E-4F3F-9678-D2417E87479C}">
      <dgm:prSet/>
      <dgm:spPr/>
      <dgm:t>
        <a:bodyPr/>
        <a:lstStyle/>
        <a:p>
          <a:endParaRPr lang="en-GB"/>
        </a:p>
      </dgm:t>
    </dgm:pt>
    <dgm:pt modelId="{5A7BC11B-1509-4CC1-B6ED-2E89B53423C2}" type="sibTrans" cxnId="{8E0BF0D6-FC5E-4F3F-9678-D2417E87479C}">
      <dgm:prSet/>
      <dgm:spPr/>
      <dgm:t>
        <a:bodyPr/>
        <a:lstStyle/>
        <a:p>
          <a:endParaRPr lang="en-GB"/>
        </a:p>
      </dgm:t>
    </dgm:pt>
    <dgm:pt modelId="{D5908E25-7B92-4ACA-8AAA-F13377D319D0}">
      <dgm:prSet phldrT="[Text]" custT="1"/>
      <dgm:spPr/>
      <dgm:t>
        <a:bodyPr/>
        <a:lstStyle/>
        <a:p>
          <a:r>
            <a:rPr lang="pt-PT" sz="1800" dirty="0">
              <a:latin typeface="Arial Narrow" panose="020B0606020202030204" pitchFamily="34" charset="0"/>
            </a:rPr>
            <a:t>Redução de capitalismo a um lado da equação: formação da burguesia</a:t>
          </a:r>
          <a:endParaRPr lang="en-GB" sz="1800" dirty="0">
            <a:latin typeface="Arial Narrow" panose="020B0606020202030204" pitchFamily="34" charset="0"/>
          </a:endParaRPr>
        </a:p>
      </dgm:t>
    </dgm:pt>
    <dgm:pt modelId="{139F7154-9E9E-43A7-8FFB-21DAA627C5B3}" type="parTrans" cxnId="{3F2D246E-5689-461F-B71D-924FA6512040}">
      <dgm:prSet/>
      <dgm:spPr/>
      <dgm:t>
        <a:bodyPr/>
        <a:lstStyle/>
        <a:p>
          <a:endParaRPr lang="en-GB"/>
        </a:p>
      </dgm:t>
    </dgm:pt>
    <dgm:pt modelId="{84A7A1E9-A875-4F2F-9176-ECB5E84CA853}" type="sibTrans" cxnId="{3F2D246E-5689-461F-B71D-924FA6512040}">
      <dgm:prSet/>
      <dgm:spPr/>
      <dgm:t>
        <a:bodyPr/>
        <a:lstStyle/>
        <a:p>
          <a:endParaRPr lang="en-GB"/>
        </a:p>
      </dgm:t>
    </dgm:pt>
    <dgm:pt modelId="{AC3170FF-85A1-4B17-B5F1-61304588EA90}">
      <dgm:prSet phldrT="[Text]" custT="1"/>
      <dgm:spPr/>
      <dgm:t>
        <a:bodyPr/>
        <a:lstStyle/>
        <a:p>
          <a:r>
            <a:rPr lang="pt-PT" sz="1800" dirty="0">
              <a:latin typeface="Arial Narrow" panose="020B0606020202030204" pitchFamily="34" charset="0"/>
            </a:rPr>
            <a:t>“Legitimidade” histórica da burguesia nacional: </a:t>
          </a:r>
          <a:r>
            <a:rPr lang="pt-PT" sz="1800" dirty="0" err="1">
              <a:latin typeface="Arial Narrow" panose="020B0606020202030204" pitchFamily="34" charset="0"/>
            </a:rPr>
            <a:t>protectora</a:t>
          </a:r>
          <a:r>
            <a:rPr lang="pt-PT" sz="1800" dirty="0">
              <a:latin typeface="Arial Narrow" panose="020B0606020202030204" pitchFamily="34" charset="0"/>
            </a:rPr>
            <a:t> da Nação </a:t>
          </a:r>
          <a:endParaRPr lang="en-GB" sz="1800" dirty="0">
            <a:latin typeface="Arial Narrow" panose="020B0606020202030204" pitchFamily="34" charset="0"/>
          </a:endParaRPr>
        </a:p>
      </dgm:t>
    </dgm:pt>
    <dgm:pt modelId="{A0C8BF1C-8253-4C39-A782-DD9BC90C7378}" type="parTrans" cxnId="{ACAFF041-4A6E-4B9D-9F8D-985C1CCDF1E8}">
      <dgm:prSet/>
      <dgm:spPr/>
      <dgm:t>
        <a:bodyPr/>
        <a:lstStyle/>
        <a:p>
          <a:endParaRPr lang="en-GB"/>
        </a:p>
      </dgm:t>
    </dgm:pt>
    <dgm:pt modelId="{A5F05C55-C245-4DAA-89AF-F7BFF397169B}" type="sibTrans" cxnId="{ACAFF041-4A6E-4B9D-9F8D-985C1CCDF1E8}">
      <dgm:prSet/>
      <dgm:spPr/>
      <dgm:t>
        <a:bodyPr/>
        <a:lstStyle/>
        <a:p>
          <a:endParaRPr lang="en-GB"/>
        </a:p>
      </dgm:t>
    </dgm:pt>
    <dgm:pt modelId="{75D61EC7-D5AC-4080-AF81-FE4EC8B0DFB0}">
      <dgm:prSet phldrT="[Text]" custT="1"/>
      <dgm:spPr/>
      <dgm:t>
        <a:bodyPr/>
        <a:lstStyle/>
        <a:p>
          <a:r>
            <a:rPr lang="pt-PT" sz="1800" dirty="0">
              <a:latin typeface="Arial Narrow" panose="020B0606020202030204" pitchFamily="34" charset="0"/>
            </a:rPr>
            <a:t>“Libertação” da terra e dos Homens: o “direito” de acumular expropriando o Estado</a:t>
          </a:r>
          <a:endParaRPr lang="en-GB" sz="1800" dirty="0">
            <a:latin typeface="Arial Narrow" panose="020B0606020202030204" pitchFamily="34" charset="0"/>
          </a:endParaRPr>
        </a:p>
      </dgm:t>
    </dgm:pt>
    <dgm:pt modelId="{A4623FCB-08FE-4BE2-959C-71BAF3285D78}" type="parTrans" cxnId="{6320E2F5-0CE2-43B6-B71E-2437E9E00DE1}">
      <dgm:prSet/>
      <dgm:spPr/>
      <dgm:t>
        <a:bodyPr/>
        <a:lstStyle/>
        <a:p>
          <a:endParaRPr lang="en-GB"/>
        </a:p>
      </dgm:t>
    </dgm:pt>
    <dgm:pt modelId="{984BADDE-49F0-4A8F-98CA-D92A15CBA214}" type="sibTrans" cxnId="{6320E2F5-0CE2-43B6-B71E-2437E9E00DE1}">
      <dgm:prSet/>
      <dgm:spPr/>
      <dgm:t>
        <a:bodyPr/>
        <a:lstStyle/>
        <a:p>
          <a:endParaRPr lang="en-GB"/>
        </a:p>
      </dgm:t>
    </dgm:pt>
    <dgm:pt modelId="{1182B399-34A6-4C71-BDCA-5102188FE4C1}">
      <dgm:prSet phldrT="[Text]" custT="1"/>
      <dgm:spPr/>
      <dgm:t>
        <a:bodyPr/>
        <a:lstStyle/>
        <a:p>
          <a:r>
            <a:rPr lang="pt-PT" sz="1800" dirty="0">
              <a:latin typeface="Arial Narrow" panose="020B0606020202030204" pitchFamily="34" charset="0"/>
            </a:rPr>
            <a:t>“Anti-imperialismo” como retórica legitimadora</a:t>
          </a:r>
          <a:endParaRPr lang="en-GB" sz="1800" dirty="0">
            <a:latin typeface="Arial Narrow" panose="020B0606020202030204" pitchFamily="34" charset="0"/>
          </a:endParaRPr>
        </a:p>
      </dgm:t>
    </dgm:pt>
    <dgm:pt modelId="{935E7E13-8E86-4BE4-8CFD-EB9AB9360BC1}" type="parTrans" cxnId="{54F91704-A0AC-4942-806D-DB065CF2555C}">
      <dgm:prSet/>
      <dgm:spPr/>
      <dgm:t>
        <a:bodyPr/>
        <a:lstStyle/>
        <a:p>
          <a:endParaRPr lang="en-GB"/>
        </a:p>
      </dgm:t>
    </dgm:pt>
    <dgm:pt modelId="{6D12BE93-0323-4B8B-AEE2-19CDAD6D8485}" type="sibTrans" cxnId="{54F91704-A0AC-4942-806D-DB065CF2555C}">
      <dgm:prSet/>
      <dgm:spPr/>
      <dgm:t>
        <a:bodyPr/>
        <a:lstStyle/>
        <a:p>
          <a:endParaRPr lang="en-GB"/>
        </a:p>
      </dgm:t>
    </dgm:pt>
    <dgm:pt modelId="{A23CD6EE-C5D8-4783-9869-9E95BBD3C746}" type="pres">
      <dgm:prSet presAssocID="{B981F9BF-E21B-47A5-9D70-5394C2AE0129}" presName="Name0" presStyleCnt="0">
        <dgm:presLayoutVars>
          <dgm:chMax val="1"/>
          <dgm:chPref val="1"/>
          <dgm:dir/>
          <dgm:animOne val="branch"/>
          <dgm:animLvl val="lvl"/>
        </dgm:presLayoutVars>
      </dgm:prSet>
      <dgm:spPr/>
    </dgm:pt>
    <dgm:pt modelId="{0D2D28A7-C160-4AA2-8D12-39918FCF6A4F}" type="pres">
      <dgm:prSet presAssocID="{2FC033E1-759C-4212-8288-B8A1B0F437D4}" presName="Parent" presStyleLbl="node0" presStyleIdx="0" presStyleCnt="1">
        <dgm:presLayoutVars>
          <dgm:chMax val="6"/>
          <dgm:chPref val="6"/>
        </dgm:presLayoutVars>
      </dgm:prSet>
      <dgm:spPr/>
    </dgm:pt>
    <dgm:pt modelId="{C62846F9-0CC4-4EF4-A063-808F5A1C0C5E}" type="pres">
      <dgm:prSet presAssocID="{44E7B7CB-2C80-430B-B050-A815BA6D7843}" presName="Accent1" presStyleCnt="0"/>
      <dgm:spPr/>
    </dgm:pt>
    <dgm:pt modelId="{4CA64F4E-1998-44E4-A0D9-8F517FBF205C}" type="pres">
      <dgm:prSet presAssocID="{44E7B7CB-2C80-430B-B050-A815BA6D7843}" presName="Accent" presStyleLbl="bgShp" presStyleIdx="0" presStyleCnt="6"/>
      <dgm:spPr/>
    </dgm:pt>
    <dgm:pt modelId="{743DBF47-62D3-43F3-868F-3A873B4839B2}" type="pres">
      <dgm:prSet presAssocID="{44E7B7CB-2C80-430B-B050-A815BA6D7843}" presName="Child1" presStyleLbl="node1" presStyleIdx="0" presStyleCnt="6" custScaleX="107787" custScaleY="107100" custLinFactNeighborX="-213" custLinFactNeighborY="-794">
        <dgm:presLayoutVars>
          <dgm:chMax val="0"/>
          <dgm:chPref val="0"/>
          <dgm:bulletEnabled val="1"/>
        </dgm:presLayoutVars>
      </dgm:prSet>
      <dgm:spPr/>
    </dgm:pt>
    <dgm:pt modelId="{0AA3DDFF-9BFB-4039-AF8A-4D072C97E6C0}" type="pres">
      <dgm:prSet presAssocID="{1182B399-34A6-4C71-BDCA-5102188FE4C1}" presName="Accent2" presStyleCnt="0"/>
      <dgm:spPr/>
    </dgm:pt>
    <dgm:pt modelId="{13B78A78-6E7F-4E10-964B-7C6C6DEBF0CB}" type="pres">
      <dgm:prSet presAssocID="{1182B399-34A6-4C71-BDCA-5102188FE4C1}" presName="Accent" presStyleLbl="bgShp" presStyleIdx="1" presStyleCnt="6"/>
      <dgm:spPr/>
    </dgm:pt>
    <dgm:pt modelId="{FD61EA7F-524F-40C7-8296-4F46D7C13B8A}" type="pres">
      <dgm:prSet presAssocID="{1182B399-34A6-4C71-BDCA-5102188FE4C1}" presName="Child2" presStyleLbl="node1" presStyleIdx="1" presStyleCnt="6" custScaleX="111706" custScaleY="108075">
        <dgm:presLayoutVars>
          <dgm:chMax val="0"/>
          <dgm:chPref val="0"/>
          <dgm:bulletEnabled val="1"/>
        </dgm:presLayoutVars>
      </dgm:prSet>
      <dgm:spPr/>
    </dgm:pt>
    <dgm:pt modelId="{CCA35AEE-7E3F-4021-B256-124F44230DCB}" type="pres">
      <dgm:prSet presAssocID="{8E89D289-4013-4B79-8D15-E61DA65E7A50}" presName="Accent3" presStyleCnt="0"/>
      <dgm:spPr/>
    </dgm:pt>
    <dgm:pt modelId="{3EFBF359-18F9-491A-BE1E-A33382A1332F}" type="pres">
      <dgm:prSet presAssocID="{8E89D289-4013-4B79-8D15-E61DA65E7A50}" presName="Accent" presStyleLbl="bgShp" presStyleIdx="2" presStyleCnt="6"/>
      <dgm:spPr/>
    </dgm:pt>
    <dgm:pt modelId="{28233BDF-70DF-4F68-A36B-F1077DE32D60}" type="pres">
      <dgm:prSet presAssocID="{8E89D289-4013-4B79-8D15-E61DA65E7A50}" presName="Child3" presStyleLbl="node1" presStyleIdx="2" presStyleCnt="6" custScaleX="111602" custScaleY="121657">
        <dgm:presLayoutVars>
          <dgm:chMax val="0"/>
          <dgm:chPref val="0"/>
          <dgm:bulletEnabled val="1"/>
        </dgm:presLayoutVars>
      </dgm:prSet>
      <dgm:spPr/>
    </dgm:pt>
    <dgm:pt modelId="{A73664A9-9CC2-4211-A3DF-94D0411977BE}" type="pres">
      <dgm:prSet presAssocID="{D5908E25-7B92-4ACA-8AAA-F13377D319D0}" presName="Accent4" presStyleCnt="0"/>
      <dgm:spPr/>
    </dgm:pt>
    <dgm:pt modelId="{E5CC8979-22E9-46A3-8D42-5949CC4A08E4}" type="pres">
      <dgm:prSet presAssocID="{D5908E25-7B92-4ACA-8AAA-F13377D319D0}" presName="Accent" presStyleLbl="bgShp" presStyleIdx="3" presStyleCnt="6"/>
      <dgm:spPr/>
    </dgm:pt>
    <dgm:pt modelId="{16E19350-B5C7-4C6B-8DC9-B66676A7E944}" type="pres">
      <dgm:prSet presAssocID="{D5908E25-7B92-4ACA-8AAA-F13377D319D0}" presName="Child4" presStyleLbl="node1" presStyleIdx="3" presStyleCnt="6">
        <dgm:presLayoutVars>
          <dgm:chMax val="0"/>
          <dgm:chPref val="0"/>
          <dgm:bulletEnabled val="1"/>
        </dgm:presLayoutVars>
      </dgm:prSet>
      <dgm:spPr/>
    </dgm:pt>
    <dgm:pt modelId="{DC001B1A-1DA3-48FF-97AF-D85A8FA9CC55}" type="pres">
      <dgm:prSet presAssocID="{AC3170FF-85A1-4B17-B5F1-61304588EA90}" presName="Accent5" presStyleCnt="0"/>
      <dgm:spPr/>
    </dgm:pt>
    <dgm:pt modelId="{6074C510-2990-4968-AA05-57865395B058}" type="pres">
      <dgm:prSet presAssocID="{AC3170FF-85A1-4B17-B5F1-61304588EA90}" presName="Accent" presStyleLbl="bgShp" presStyleIdx="4" presStyleCnt="6"/>
      <dgm:spPr/>
    </dgm:pt>
    <dgm:pt modelId="{2B19E6E8-947D-4875-A470-8870114AD7D4}" type="pres">
      <dgm:prSet presAssocID="{AC3170FF-85A1-4B17-B5F1-61304588EA90}" presName="Child5" presStyleLbl="node1" presStyleIdx="4" presStyleCnt="6" custScaleX="106305" custScaleY="106688">
        <dgm:presLayoutVars>
          <dgm:chMax val="0"/>
          <dgm:chPref val="0"/>
          <dgm:bulletEnabled val="1"/>
        </dgm:presLayoutVars>
      </dgm:prSet>
      <dgm:spPr/>
    </dgm:pt>
    <dgm:pt modelId="{8A73B732-86ED-4561-9E18-22A23F793D5F}" type="pres">
      <dgm:prSet presAssocID="{75D61EC7-D5AC-4080-AF81-FE4EC8B0DFB0}" presName="Accent6" presStyleCnt="0"/>
      <dgm:spPr/>
    </dgm:pt>
    <dgm:pt modelId="{B7C84294-ED75-4A3D-A849-CB0EDA07B891}" type="pres">
      <dgm:prSet presAssocID="{75D61EC7-D5AC-4080-AF81-FE4EC8B0DFB0}" presName="Accent" presStyleLbl="bgShp" presStyleIdx="5" presStyleCnt="6"/>
      <dgm:spPr/>
    </dgm:pt>
    <dgm:pt modelId="{854924C2-5F57-4A5D-9106-AE3920FED0DE}" type="pres">
      <dgm:prSet presAssocID="{75D61EC7-D5AC-4080-AF81-FE4EC8B0DFB0}" presName="Child6" presStyleLbl="node1" presStyleIdx="5" presStyleCnt="6" custScaleX="115421" custScaleY="111880">
        <dgm:presLayoutVars>
          <dgm:chMax val="0"/>
          <dgm:chPref val="0"/>
          <dgm:bulletEnabled val="1"/>
        </dgm:presLayoutVars>
      </dgm:prSet>
      <dgm:spPr/>
    </dgm:pt>
  </dgm:ptLst>
  <dgm:cxnLst>
    <dgm:cxn modelId="{54F91704-A0AC-4942-806D-DB065CF2555C}" srcId="{2FC033E1-759C-4212-8288-B8A1B0F437D4}" destId="{1182B399-34A6-4C71-BDCA-5102188FE4C1}" srcOrd="1" destOrd="0" parTransId="{935E7E13-8E86-4BE4-8CFD-EB9AB9360BC1}" sibTransId="{6D12BE93-0323-4B8B-AEE2-19CDAD6D8485}"/>
    <dgm:cxn modelId="{C321D12B-48CC-4202-985A-5FC05E9129C8}" type="presOf" srcId="{44E7B7CB-2C80-430B-B050-A815BA6D7843}" destId="{743DBF47-62D3-43F3-868F-3A873B4839B2}" srcOrd="0" destOrd="0" presId="urn:microsoft.com/office/officeart/2011/layout/HexagonRadial"/>
    <dgm:cxn modelId="{03FE4C2E-73FF-43F5-8ED4-EFED6207AEB7}" type="presOf" srcId="{1182B399-34A6-4C71-BDCA-5102188FE4C1}" destId="{FD61EA7F-524F-40C7-8296-4F46D7C13B8A}" srcOrd="0" destOrd="0" presId="urn:microsoft.com/office/officeart/2011/layout/HexagonRadial"/>
    <dgm:cxn modelId="{CC18FA34-BDA2-4769-A55C-ED25358E19A2}" type="presOf" srcId="{2FC033E1-759C-4212-8288-B8A1B0F437D4}" destId="{0D2D28A7-C160-4AA2-8D12-39918FCF6A4F}" srcOrd="0" destOrd="0" presId="urn:microsoft.com/office/officeart/2011/layout/HexagonRadial"/>
    <dgm:cxn modelId="{F7B28C39-1CA5-4527-9166-D191D65DC2E5}" type="presOf" srcId="{8E89D289-4013-4B79-8D15-E61DA65E7A50}" destId="{28233BDF-70DF-4F68-A36B-F1077DE32D60}" srcOrd="0" destOrd="0" presId="urn:microsoft.com/office/officeart/2011/layout/HexagonRadial"/>
    <dgm:cxn modelId="{5BE3003B-DAE2-48AE-82DA-D6F68F4BDD5E}" type="presOf" srcId="{75D61EC7-D5AC-4080-AF81-FE4EC8B0DFB0}" destId="{854924C2-5F57-4A5D-9106-AE3920FED0DE}" srcOrd="0" destOrd="0" presId="urn:microsoft.com/office/officeart/2011/layout/HexagonRadial"/>
    <dgm:cxn modelId="{ACAFF041-4A6E-4B9D-9F8D-985C1CCDF1E8}" srcId="{2FC033E1-759C-4212-8288-B8A1B0F437D4}" destId="{AC3170FF-85A1-4B17-B5F1-61304588EA90}" srcOrd="4" destOrd="0" parTransId="{A0C8BF1C-8253-4C39-A782-DD9BC90C7378}" sibTransId="{A5F05C55-C245-4DAA-89AF-F7BFF397169B}"/>
    <dgm:cxn modelId="{9092E967-33B8-439B-88D5-F58CB583B863}" type="presOf" srcId="{AC3170FF-85A1-4B17-B5F1-61304588EA90}" destId="{2B19E6E8-947D-4875-A470-8870114AD7D4}" srcOrd="0" destOrd="0" presId="urn:microsoft.com/office/officeart/2011/layout/HexagonRadial"/>
    <dgm:cxn modelId="{3F2D246E-5689-461F-B71D-924FA6512040}" srcId="{2FC033E1-759C-4212-8288-B8A1B0F437D4}" destId="{D5908E25-7B92-4ACA-8AAA-F13377D319D0}" srcOrd="3" destOrd="0" parTransId="{139F7154-9E9E-43A7-8FFB-21DAA627C5B3}" sibTransId="{84A7A1E9-A875-4F2F-9176-ECB5E84CA853}"/>
    <dgm:cxn modelId="{7578E783-89CA-4186-B021-BC254149F2B2}" srcId="{B981F9BF-E21B-47A5-9D70-5394C2AE0129}" destId="{2FC033E1-759C-4212-8288-B8A1B0F437D4}" srcOrd="0" destOrd="0" parTransId="{2A7842DF-5B3C-407E-AA0A-A3B198D882B2}" sibTransId="{6A89F69B-76FF-4898-8BFA-FE868ADC4F56}"/>
    <dgm:cxn modelId="{CB8F2492-B822-4D22-9C6F-6FF2B64D0C6B}" type="presOf" srcId="{D5908E25-7B92-4ACA-8AAA-F13377D319D0}" destId="{16E19350-B5C7-4C6B-8DC9-B66676A7E944}" srcOrd="0" destOrd="0" presId="urn:microsoft.com/office/officeart/2011/layout/HexagonRadial"/>
    <dgm:cxn modelId="{F7C12AAF-FB59-416D-8541-CA27B9BFFA9F}" type="presOf" srcId="{B981F9BF-E21B-47A5-9D70-5394C2AE0129}" destId="{A23CD6EE-C5D8-4783-9869-9E95BBD3C746}" srcOrd="0" destOrd="0" presId="urn:microsoft.com/office/officeart/2011/layout/HexagonRadial"/>
    <dgm:cxn modelId="{8E0BF0D6-FC5E-4F3F-9678-D2417E87479C}" srcId="{2FC033E1-759C-4212-8288-B8A1B0F437D4}" destId="{8E89D289-4013-4B79-8D15-E61DA65E7A50}" srcOrd="2" destOrd="0" parTransId="{6F2869A4-5691-492A-BA53-8B5C10303F1F}" sibTransId="{5A7BC11B-1509-4CC1-B6ED-2E89B53423C2}"/>
    <dgm:cxn modelId="{6320E2F5-0CE2-43B6-B71E-2437E9E00DE1}" srcId="{2FC033E1-759C-4212-8288-B8A1B0F437D4}" destId="{75D61EC7-D5AC-4080-AF81-FE4EC8B0DFB0}" srcOrd="5" destOrd="0" parTransId="{A4623FCB-08FE-4BE2-959C-71BAF3285D78}" sibTransId="{984BADDE-49F0-4A8F-98CA-D92A15CBA214}"/>
    <dgm:cxn modelId="{D61AFAFE-CEDD-43D9-92A9-A2C03CC0BFF6}" srcId="{2FC033E1-759C-4212-8288-B8A1B0F437D4}" destId="{44E7B7CB-2C80-430B-B050-A815BA6D7843}" srcOrd="0" destOrd="0" parTransId="{3CACA7BC-8450-4664-A3F8-195C153CCFEE}" sibTransId="{7EA64773-E768-48D2-8C53-1ECBD9058C24}"/>
    <dgm:cxn modelId="{3291C702-B10F-4FA1-A979-5195EB6D8A96}" type="presParOf" srcId="{A23CD6EE-C5D8-4783-9869-9E95BBD3C746}" destId="{0D2D28A7-C160-4AA2-8D12-39918FCF6A4F}" srcOrd="0" destOrd="0" presId="urn:microsoft.com/office/officeart/2011/layout/HexagonRadial"/>
    <dgm:cxn modelId="{A46718BC-21C5-41E0-BB5B-0A9CBD316CB8}" type="presParOf" srcId="{A23CD6EE-C5D8-4783-9869-9E95BBD3C746}" destId="{C62846F9-0CC4-4EF4-A063-808F5A1C0C5E}" srcOrd="1" destOrd="0" presId="urn:microsoft.com/office/officeart/2011/layout/HexagonRadial"/>
    <dgm:cxn modelId="{48BB5121-3320-443F-A7D0-2821AF8597B9}" type="presParOf" srcId="{C62846F9-0CC4-4EF4-A063-808F5A1C0C5E}" destId="{4CA64F4E-1998-44E4-A0D9-8F517FBF205C}" srcOrd="0" destOrd="0" presId="urn:microsoft.com/office/officeart/2011/layout/HexagonRadial"/>
    <dgm:cxn modelId="{8AD53A04-7362-4853-840C-8F4C42232260}" type="presParOf" srcId="{A23CD6EE-C5D8-4783-9869-9E95BBD3C746}" destId="{743DBF47-62D3-43F3-868F-3A873B4839B2}" srcOrd="2" destOrd="0" presId="urn:microsoft.com/office/officeart/2011/layout/HexagonRadial"/>
    <dgm:cxn modelId="{08E935E6-5C32-46F6-99DD-A5E2168522A8}" type="presParOf" srcId="{A23CD6EE-C5D8-4783-9869-9E95BBD3C746}" destId="{0AA3DDFF-9BFB-4039-AF8A-4D072C97E6C0}" srcOrd="3" destOrd="0" presId="urn:microsoft.com/office/officeart/2011/layout/HexagonRadial"/>
    <dgm:cxn modelId="{22D89B7F-5D63-4A94-B438-E49FF0D88A08}" type="presParOf" srcId="{0AA3DDFF-9BFB-4039-AF8A-4D072C97E6C0}" destId="{13B78A78-6E7F-4E10-964B-7C6C6DEBF0CB}" srcOrd="0" destOrd="0" presId="urn:microsoft.com/office/officeart/2011/layout/HexagonRadial"/>
    <dgm:cxn modelId="{74856227-DC00-49EE-8E42-093CE4A4B033}" type="presParOf" srcId="{A23CD6EE-C5D8-4783-9869-9E95BBD3C746}" destId="{FD61EA7F-524F-40C7-8296-4F46D7C13B8A}" srcOrd="4" destOrd="0" presId="urn:microsoft.com/office/officeart/2011/layout/HexagonRadial"/>
    <dgm:cxn modelId="{A32F2B60-ACEA-4444-9B22-71300BED78D7}" type="presParOf" srcId="{A23CD6EE-C5D8-4783-9869-9E95BBD3C746}" destId="{CCA35AEE-7E3F-4021-B256-124F44230DCB}" srcOrd="5" destOrd="0" presId="urn:microsoft.com/office/officeart/2011/layout/HexagonRadial"/>
    <dgm:cxn modelId="{F902D936-F85D-4120-A9D3-CF2ECFDE4809}" type="presParOf" srcId="{CCA35AEE-7E3F-4021-B256-124F44230DCB}" destId="{3EFBF359-18F9-491A-BE1E-A33382A1332F}" srcOrd="0" destOrd="0" presId="urn:microsoft.com/office/officeart/2011/layout/HexagonRadial"/>
    <dgm:cxn modelId="{B674E00F-ACF7-4F0D-A159-8D51EAEA1561}" type="presParOf" srcId="{A23CD6EE-C5D8-4783-9869-9E95BBD3C746}" destId="{28233BDF-70DF-4F68-A36B-F1077DE32D60}" srcOrd="6" destOrd="0" presId="urn:microsoft.com/office/officeart/2011/layout/HexagonRadial"/>
    <dgm:cxn modelId="{EB1EC4E3-D075-4C5A-9388-B5919390138C}" type="presParOf" srcId="{A23CD6EE-C5D8-4783-9869-9E95BBD3C746}" destId="{A73664A9-9CC2-4211-A3DF-94D0411977BE}" srcOrd="7" destOrd="0" presId="urn:microsoft.com/office/officeart/2011/layout/HexagonRadial"/>
    <dgm:cxn modelId="{AE65FF2F-0D26-40B4-B21C-980CB29C9B1C}" type="presParOf" srcId="{A73664A9-9CC2-4211-A3DF-94D0411977BE}" destId="{E5CC8979-22E9-46A3-8D42-5949CC4A08E4}" srcOrd="0" destOrd="0" presId="urn:microsoft.com/office/officeart/2011/layout/HexagonRadial"/>
    <dgm:cxn modelId="{70B71FBF-5965-44D5-AB3A-1863A3DDB39C}" type="presParOf" srcId="{A23CD6EE-C5D8-4783-9869-9E95BBD3C746}" destId="{16E19350-B5C7-4C6B-8DC9-B66676A7E944}" srcOrd="8" destOrd="0" presId="urn:microsoft.com/office/officeart/2011/layout/HexagonRadial"/>
    <dgm:cxn modelId="{B14CA272-571C-45F8-994B-FA5A9245189D}" type="presParOf" srcId="{A23CD6EE-C5D8-4783-9869-9E95BBD3C746}" destId="{DC001B1A-1DA3-48FF-97AF-D85A8FA9CC55}" srcOrd="9" destOrd="0" presId="urn:microsoft.com/office/officeart/2011/layout/HexagonRadial"/>
    <dgm:cxn modelId="{828ABC57-B193-4F28-80D6-9135ABDA3023}" type="presParOf" srcId="{DC001B1A-1DA3-48FF-97AF-D85A8FA9CC55}" destId="{6074C510-2990-4968-AA05-57865395B058}" srcOrd="0" destOrd="0" presId="urn:microsoft.com/office/officeart/2011/layout/HexagonRadial"/>
    <dgm:cxn modelId="{3E467804-A5F7-4878-9BB9-48B377560B65}" type="presParOf" srcId="{A23CD6EE-C5D8-4783-9869-9E95BBD3C746}" destId="{2B19E6E8-947D-4875-A470-8870114AD7D4}" srcOrd="10" destOrd="0" presId="urn:microsoft.com/office/officeart/2011/layout/HexagonRadial"/>
    <dgm:cxn modelId="{0A299C49-6D30-4926-A27B-6139BE0060EA}" type="presParOf" srcId="{A23CD6EE-C5D8-4783-9869-9E95BBD3C746}" destId="{8A73B732-86ED-4561-9E18-22A23F793D5F}" srcOrd="11" destOrd="0" presId="urn:microsoft.com/office/officeart/2011/layout/HexagonRadial"/>
    <dgm:cxn modelId="{5C351BA0-4967-46A1-AC16-16A57CEF5468}" type="presParOf" srcId="{8A73B732-86ED-4561-9E18-22A23F793D5F}" destId="{B7C84294-ED75-4A3D-A849-CB0EDA07B891}" srcOrd="0" destOrd="0" presId="urn:microsoft.com/office/officeart/2011/layout/HexagonRadial"/>
    <dgm:cxn modelId="{506C5CA4-0D2F-495E-9E05-FAF152311AE8}" type="presParOf" srcId="{A23CD6EE-C5D8-4783-9869-9E95BBD3C746}" destId="{854924C2-5F57-4A5D-9106-AE3920FED0D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81F9BF-E21B-47A5-9D70-5394C2AE0129}" type="doc">
      <dgm:prSet loTypeId="urn:microsoft.com/office/officeart/2011/layout/HexagonRadial" loCatId="cycle" qsTypeId="urn:microsoft.com/office/officeart/2005/8/quickstyle/simple1" qsCatId="simple" csTypeId="urn:microsoft.com/office/officeart/2005/8/colors/accent2_1" csCatId="accent2" phldr="1"/>
      <dgm:spPr/>
      <dgm:t>
        <a:bodyPr/>
        <a:lstStyle/>
        <a:p>
          <a:endParaRPr lang="en-GB"/>
        </a:p>
      </dgm:t>
    </dgm:pt>
    <dgm:pt modelId="{2FC033E1-759C-4212-8288-B8A1B0F437D4}">
      <dgm:prSet phldrT="[Text]" custT="1"/>
      <dgm:spPr/>
      <dgm:t>
        <a:bodyPr/>
        <a:lstStyle/>
        <a:p>
          <a:r>
            <a:rPr lang="pt-BR" sz="2000" b="1" noProof="0" dirty="0">
              <a:solidFill>
                <a:srgbClr val="C00000"/>
              </a:solidFill>
              <a:latin typeface="Arial Narrow" panose="020B0606020202030204" pitchFamily="34" charset="0"/>
            </a:rPr>
            <a:t>Reciclagem e expansão de estruturas de acumulação existentes em contexto neoliberal</a:t>
          </a:r>
          <a:endParaRPr lang="en-GB" sz="2000" b="1" noProof="0" dirty="0">
            <a:solidFill>
              <a:srgbClr val="C00000"/>
            </a:solidFill>
            <a:latin typeface="Arial Narrow" panose="020B0606020202030204" pitchFamily="34" charset="0"/>
          </a:endParaRPr>
        </a:p>
      </dgm:t>
    </dgm:pt>
    <dgm:pt modelId="{2A7842DF-5B3C-407E-AA0A-A3B198D882B2}" type="parTrans" cxnId="{7578E783-89CA-4186-B021-BC254149F2B2}">
      <dgm:prSet/>
      <dgm:spPr/>
      <dgm:t>
        <a:bodyPr/>
        <a:lstStyle/>
        <a:p>
          <a:endParaRPr lang="en-GB"/>
        </a:p>
      </dgm:t>
    </dgm:pt>
    <dgm:pt modelId="{6A89F69B-76FF-4898-8BFA-FE868ADC4F56}" type="sibTrans" cxnId="{7578E783-89CA-4186-B021-BC254149F2B2}">
      <dgm:prSet/>
      <dgm:spPr/>
      <dgm:t>
        <a:bodyPr/>
        <a:lstStyle/>
        <a:p>
          <a:endParaRPr lang="en-GB"/>
        </a:p>
      </dgm:t>
    </dgm:pt>
    <dgm:pt modelId="{44E7B7CB-2C80-430B-B050-A815BA6D7843}">
      <dgm:prSet phldrT="[Text]" custT="1"/>
      <dgm:spPr>
        <a:solidFill>
          <a:srgbClr val="FF0000"/>
        </a:solidFill>
      </dgm:spPr>
      <dgm:t>
        <a:bodyPr/>
        <a:lstStyle/>
        <a:p>
          <a:r>
            <a:rPr lang="en-GB" sz="1800" noProof="0" dirty="0">
              <a:solidFill>
                <a:schemeClr val="bg1"/>
              </a:solidFill>
              <a:latin typeface="Arial Narrow" panose="020B0606020202030204" pitchFamily="34" charset="0"/>
            </a:rPr>
            <a:t>W-C →SAP: </a:t>
          </a:r>
          <a:r>
            <a:rPr lang="en-GB" sz="1800" noProof="0" dirty="0" err="1">
              <a:solidFill>
                <a:schemeClr val="bg1"/>
              </a:solidFill>
              <a:latin typeface="Arial Narrow" panose="020B0606020202030204" pitchFamily="34" charset="0"/>
            </a:rPr>
            <a:t>neoliberalismo</a:t>
          </a:r>
          <a:r>
            <a:rPr lang="en-GB" sz="1800" noProof="0" dirty="0">
              <a:solidFill>
                <a:schemeClr val="bg1"/>
              </a:solidFill>
              <a:latin typeface="Arial Narrow" panose="020B0606020202030204" pitchFamily="34" charset="0"/>
            </a:rPr>
            <a:t>, </a:t>
          </a:r>
          <a:r>
            <a:rPr lang="en-GB" sz="1800" noProof="0" dirty="0" err="1">
              <a:solidFill>
                <a:schemeClr val="bg1"/>
              </a:solidFill>
              <a:latin typeface="Arial Narrow" panose="020B0606020202030204" pitchFamily="34" charset="0"/>
            </a:rPr>
            <a:t>privatizações</a:t>
          </a:r>
          <a:r>
            <a:rPr lang="en-GB" sz="1800" noProof="0" dirty="0">
              <a:solidFill>
                <a:schemeClr val="bg1"/>
              </a:solidFill>
              <a:latin typeface="Arial Narrow" panose="020B0606020202030204" pitchFamily="34" charset="0"/>
            </a:rPr>
            <a:t> &amp; </a:t>
          </a:r>
          <a:r>
            <a:rPr lang="en-GB" sz="1800" noProof="0" dirty="0" err="1">
              <a:solidFill>
                <a:schemeClr val="bg1"/>
              </a:solidFill>
              <a:latin typeface="Arial Narrow" panose="020B0606020202030204" pitchFamily="34" charset="0"/>
            </a:rPr>
            <a:t>liberalização</a:t>
          </a:r>
          <a:r>
            <a:rPr lang="en-GB" sz="1800" noProof="0" dirty="0">
              <a:solidFill>
                <a:schemeClr val="bg1"/>
              </a:solidFill>
              <a:latin typeface="Arial Narrow" panose="020B0606020202030204" pitchFamily="34" charset="0"/>
            </a:rPr>
            <a:t> and </a:t>
          </a:r>
          <a:r>
            <a:rPr lang="en-GB" sz="1800" noProof="0" dirty="0" err="1">
              <a:solidFill>
                <a:schemeClr val="bg1"/>
              </a:solidFill>
              <a:latin typeface="Arial Narrow" panose="020B0606020202030204" pitchFamily="34" charset="0"/>
            </a:rPr>
            <a:t>políticas</a:t>
          </a:r>
          <a:r>
            <a:rPr lang="en-GB" sz="1800" noProof="0" dirty="0">
              <a:solidFill>
                <a:schemeClr val="bg1"/>
              </a:solidFill>
              <a:latin typeface="Arial Narrow" panose="020B0606020202030204" pitchFamily="34" charset="0"/>
            </a:rPr>
            <a:t> </a:t>
          </a:r>
          <a:r>
            <a:rPr lang="en-GB" sz="1800" noProof="0" dirty="0" err="1">
              <a:solidFill>
                <a:schemeClr val="bg1"/>
              </a:solidFill>
              <a:latin typeface="Arial Narrow" panose="020B0606020202030204" pitchFamily="34" charset="0"/>
            </a:rPr>
            <a:t>monetárias</a:t>
          </a:r>
          <a:r>
            <a:rPr lang="en-GB" sz="1800" noProof="0" dirty="0">
              <a:solidFill>
                <a:schemeClr val="bg1"/>
              </a:solidFill>
              <a:latin typeface="Arial Narrow" panose="020B0606020202030204" pitchFamily="34" charset="0"/>
            </a:rPr>
            <a:t> </a:t>
          </a:r>
          <a:r>
            <a:rPr lang="en-GB" sz="1800" noProof="0" dirty="0" err="1">
              <a:solidFill>
                <a:schemeClr val="bg1"/>
              </a:solidFill>
              <a:latin typeface="Arial Narrow" panose="020B0606020202030204" pitchFamily="34" charset="0"/>
            </a:rPr>
            <a:t>restritivas</a:t>
          </a:r>
          <a:endParaRPr lang="en-GB" sz="1800" noProof="0" dirty="0">
            <a:solidFill>
              <a:schemeClr val="bg1"/>
            </a:solidFill>
            <a:latin typeface="Arial Narrow" panose="020B0606020202030204" pitchFamily="34" charset="0"/>
          </a:endParaRPr>
        </a:p>
      </dgm:t>
    </dgm:pt>
    <dgm:pt modelId="{3CACA7BC-8450-4664-A3F8-195C153CCFEE}" type="parTrans" cxnId="{D61AFAFE-CEDD-43D9-92A9-A2C03CC0BFF6}">
      <dgm:prSet/>
      <dgm:spPr/>
      <dgm:t>
        <a:bodyPr/>
        <a:lstStyle/>
        <a:p>
          <a:endParaRPr lang="en-GB"/>
        </a:p>
      </dgm:t>
    </dgm:pt>
    <dgm:pt modelId="{7EA64773-E768-48D2-8C53-1ECBD9058C24}" type="sibTrans" cxnId="{D61AFAFE-CEDD-43D9-92A9-A2C03CC0BFF6}">
      <dgm:prSet/>
      <dgm:spPr/>
      <dgm:t>
        <a:bodyPr/>
        <a:lstStyle/>
        <a:p>
          <a:endParaRPr lang="en-GB"/>
        </a:p>
      </dgm:t>
    </dgm:pt>
    <dgm:pt modelId="{8E89D289-4013-4B79-8D15-E61DA65E7A50}">
      <dgm:prSet phldrT="[Text]" custT="1"/>
      <dgm:spPr>
        <a:solidFill>
          <a:srgbClr val="FF0000"/>
        </a:solidFill>
      </dgm:spPr>
      <dgm:t>
        <a:bodyPr/>
        <a:lstStyle/>
        <a:p>
          <a:r>
            <a:rPr lang="en-GB" sz="1800" noProof="0" dirty="0" err="1">
              <a:solidFill>
                <a:schemeClr val="bg1"/>
              </a:solidFill>
              <a:latin typeface="Arial Narrow" panose="020B0606020202030204" pitchFamily="34" charset="0"/>
            </a:rPr>
            <a:t>Globalização</a:t>
          </a:r>
          <a:r>
            <a:rPr lang="en-GB" sz="1800" noProof="0" dirty="0">
              <a:solidFill>
                <a:schemeClr val="bg1"/>
              </a:solidFill>
              <a:latin typeface="Arial Narrow" panose="020B0606020202030204" pitchFamily="34" charset="0"/>
            </a:rPr>
            <a:t> do capital </a:t>
          </a:r>
          <a:r>
            <a:rPr lang="en-GB" sz="1800" noProof="0" dirty="0" err="1">
              <a:solidFill>
                <a:schemeClr val="bg1"/>
              </a:solidFill>
              <a:latin typeface="Arial Narrow" panose="020B0606020202030204" pitchFamily="34" charset="0"/>
            </a:rPr>
            <a:t>sul-africano</a:t>
          </a:r>
          <a:r>
            <a:rPr lang="en-GB" sz="1800" noProof="0" dirty="0">
              <a:solidFill>
                <a:schemeClr val="bg1"/>
              </a:solidFill>
              <a:latin typeface="Arial Narrow" panose="020B0606020202030204" pitchFamily="34" charset="0"/>
            </a:rPr>
            <a:t>: MEC, K </a:t>
          </a:r>
          <a:r>
            <a:rPr lang="en-GB" sz="1800" noProof="0" dirty="0" err="1">
              <a:solidFill>
                <a:schemeClr val="bg1"/>
              </a:solidFill>
              <a:latin typeface="Arial Narrow" panose="020B0606020202030204" pitchFamily="34" charset="0"/>
            </a:rPr>
            <a:t>oligopolista</a:t>
          </a:r>
          <a:r>
            <a:rPr lang="en-GB" sz="1800" noProof="0" dirty="0">
              <a:solidFill>
                <a:schemeClr val="bg1"/>
              </a:solidFill>
              <a:latin typeface="Arial Narrow" panose="020B0606020202030204" pitchFamily="34" charset="0"/>
            </a:rPr>
            <a:t> e </a:t>
          </a:r>
          <a:r>
            <a:rPr lang="en-GB" sz="1800" noProof="0" dirty="0" err="1">
              <a:solidFill>
                <a:schemeClr val="bg1"/>
              </a:solidFill>
              <a:latin typeface="Arial Narrow" panose="020B0606020202030204" pitchFamily="34" charset="0"/>
            </a:rPr>
            <a:t>finanças</a:t>
          </a:r>
          <a:endParaRPr lang="en-GB" sz="1800" noProof="0" dirty="0">
            <a:solidFill>
              <a:schemeClr val="bg1"/>
            </a:solidFill>
            <a:latin typeface="Arial Narrow" panose="020B0606020202030204" pitchFamily="34" charset="0"/>
          </a:endParaRPr>
        </a:p>
      </dgm:t>
    </dgm:pt>
    <dgm:pt modelId="{6F2869A4-5691-492A-BA53-8B5C10303F1F}" type="parTrans" cxnId="{8E0BF0D6-FC5E-4F3F-9678-D2417E87479C}">
      <dgm:prSet/>
      <dgm:spPr/>
      <dgm:t>
        <a:bodyPr/>
        <a:lstStyle/>
        <a:p>
          <a:endParaRPr lang="en-GB"/>
        </a:p>
      </dgm:t>
    </dgm:pt>
    <dgm:pt modelId="{5A7BC11B-1509-4CC1-B6ED-2E89B53423C2}" type="sibTrans" cxnId="{8E0BF0D6-FC5E-4F3F-9678-D2417E87479C}">
      <dgm:prSet/>
      <dgm:spPr/>
      <dgm:t>
        <a:bodyPr/>
        <a:lstStyle/>
        <a:p>
          <a:endParaRPr lang="en-GB"/>
        </a:p>
      </dgm:t>
    </dgm:pt>
    <dgm:pt modelId="{D5908E25-7B92-4ACA-8AAA-F13377D319D0}">
      <dgm:prSet phldrT="[Text]" custT="1"/>
      <dgm:spPr>
        <a:solidFill>
          <a:srgbClr val="00B050"/>
        </a:solidFill>
      </dgm:spPr>
      <dgm:t>
        <a:bodyPr/>
        <a:lstStyle/>
        <a:p>
          <a:r>
            <a:rPr lang="en-GB" sz="1800" noProof="0" dirty="0" err="1">
              <a:latin typeface="Arial Narrow" panose="020B0606020202030204" pitchFamily="34" charset="0"/>
            </a:rPr>
            <a:t>Financeirização</a:t>
          </a:r>
          <a:r>
            <a:rPr lang="en-GB" sz="1800" noProof="0" dirty="0">
              <a:latin typeface="Arial Narrow" panose="020B0606020202030204" pitchFamily="34" charset="0"/>
            </a:rPr>
            <a:t> e a </a:t>
          </a:r>
          <a:r>
            <a:rPr lang="en-GB" sz="1800" noProof="0" dirty="0" err="1">
              <a:latin typeface="Arial Narrow" panose="020B0606020202030204" pitchFamily="34" charset="0"/>
            </a:rPr>
            <a:t>emergência</a:t>
          </a:r>
          <a:r>
            <a:rPr lang="en-GB" sz="1800" noProof="0" dirty="0">
              <a:latin typeface="Arial Narrow" panose="020B0606020202030204" pitchFamily="34" charset="0"/>
            </a:rPr>
            <a:t> da China, do </a:t>
          </a:r>
          <a:r>
            <a:rPr lang="en-GB" sz="1800" noProof="0" dirty="0" err="1">
              <a:latin typeface="Arial Narrow" panose="020B0606020202030204" pitchFamily="34" charset="0"/>
            </a:rPr>
            <a:t>Brasil</a:t>
          </a:r>
          <a:r>
            <a:rPr lang="en-GB" sz="1800" noProof="0" dirty="0">
              <a:latin typeface="Arial Narrow" panose="020B0606020202030204" pitchFamily="34" charset="0"/>
            </a:rPr>
            <a:t> e da </a:t>
          </a:r>
          <a:r>
            <a:rPr lang="en-GB" sz="1800" noProof="0" dirty="0" err="1">
              <a:latin typeface="Arial Narrow" panose="020B0606020202030204" pitchFamily="34" charset="0"/>
            </a:rPr>
            <a:t>Índia</a:t>
          </a:r>
          <a:endParaRPr lang="en-GB" sz="1800" noProof="0" dirty="0">
            <a:latin typeface="Arial Narrow" panose="020B0606020202030204" pitchFamily="34" charset="0"/>
          </a:endParaRPr>
        </a:p>
      </dgm:t>
    </dgm:pt>
    <dgm:pt modelId="{139F7154-9E9E-43A7-8FFB-21DAA627C5B3}" type="parTrans" cxnId="{3F2D246E-5689-461F-B71D-924FA6512040}">
      <dgm:prSet/>
      <dgm:spPr/>
      <dgm:t>
        <a:bodyPr/>
        <a:lstStyle/>
        <a:p>
          <a:endParaRPr lang="en-GB"/>
        </a:p>
      </dgm:t>
    </dgm:pt>
    <dgm:pt modelId="{84A7A1E9-A875-4F2F-9176-ECB5E84CA853}" type="sibTrans" cxnId="{3F2D246E-5689-461F-B71D-924FA6512040}">
      <dgm:prSet/>
      <dgm:spPr/>
      <dgm:t>
        <a:bodyPr/>
        <a:lstStyle/>
        <a:p>
          <a:endParaRPr lang="en-GB"/>
        </a:p>
      </dgm:t>
    </dgm:pt>
    <dgm:pt modelId="{AC3170FF-85A1-4B17-B5F1-61304588EA90}">
      <dgm:prSet phldrT="[Text]" custT="1"/>
      <dgm:spPr>
        <a:solidFill>
          <a:srgbClr val="00B050"/>
        </a:solidFill>
      </dgm:spPr>
      <dgm:t>
        <a:bodyPr/>
        <a:lstStyle/>
        <a:p>
          <a:r>
            <a:rPr lang="en-GB" sz="1800" noProof="0" dirty="0" err="1">
              <a:latin typeface="Arial Narrow" panose="020B0606020202030204" pitchFamily="34" charset="0"/>
            </a:rPr>
            <a:t>Utilização</a:t>
          </a:r>
          <a:r>
            <a:rPr lang="en-GB" sz="1800" noProof="0" dirty="0">
              <a:latin typeface="Arial Narrow" panose="020B0606020202030204" pitchFamily="34" charset="0"/>
            </a:rPr>
            <a:t> de </a:t>
          </a:r>
          <a:r>
            <a:rPr lang="en-GB" sz="1800" noProof="0" dirty="0" err="1">
              <a:latin typeface="Arial Narrow" panose="020B0606020202030204" pitchFamily="34" charset="0"/>
            </a:rPr>
            <a:t>recursos</a:t>
          </a:r>
          <a:r>
            <a:rPr lang="en-GB" sz="1800" noProof="0" dirty="0">
              <a:latin typeface="Arial Narrow" panose="020B0606020202030204" pitchFamily="34" charset="0"/>
            </a:rPr>
            <a:t> </a:t>
          </a:r>
          <a:r>
            <a:rPr lang="en-GB" sz="1800" noProof="0" dirty="0" err="1">
              <a:latin typeface="Arial Narrow" panose="020B0606020202030204" pitchFamily="34" charset="0"/>
            </a:rPr>
            <a:t>naturais</a:t>
          </a:r>
          <a:r>
            <a:rPr lang="en-GB" sz="1800" noProof="0" dirty="0">
              <a:latin typeface="Arial Narrow" panose="020B0606020202030204" pitchFamily="34" charset="0"/>
            </a:rPr>
            <a:t> </a:t>
          </a:r>
          <a:r>
            <a:rPr lang="en-GB" sz="1800" noProof="0" dirty="0" err="1">
              <a:latin typeface="Arial Narrow" panose="020B0606020202030204" pitchFamily="34" charset="0"/>
            </a:rPr>
            <a:t>estratégicos</a:t>
          </a:r>
          <a:r>
            <a:rPr lang="en-GB" sz="1800" noProof="0" dirty="0">
              <a:latin typeface="Arial Narrow" panose="020B0606020202030204" pitchFamily="34" charset="0"/>
            </a:rPr>
            <a:t> para </a:t>
          </a:r>
          <a:r>
            <a:rPr lang="en-GB" sz="1800" noProof="0" dirty="0" err="1">
              <a:latin typeface="Arial Narrow" panose="020B0606020202030204" pitchFamily="34" charset="0"/>
            </a:rPr>
            <a:t>acumulação</a:t>
          </a:r>
          <a:endParaRPr lang="en-GB" sz="1800" noProof="0" dirty="0">
            <a:latin typeface="Arial Narrow" panose="020B0606020202030204" pitchFamily="34" charset="0"/>
          </a:endParaRPr>
        </a:p>
      </dgm:t>
    </dgm:pt>
    <dgm:pt modelId="{A0C8BF1C-8253-4C39-A782-DD9BC90C7378}" type="parTrans" cxnId="{ACAFF041-4A6E-4B9D-9F8D-985C1CCDF1E8}">
      <dgm:prSet/>
      <dgm:spPr/>
      <dgm:t>
        <a:bodyPr/>
        <a:lstStyle/>
        <a:p>
          <a:endParaRPr lang="en-GB"/>
        </a:p>
      </dgm:t>
    </dgm:pt>
    <dgm:pt modelId="{A5F05C55-C245-4DAA-89AF-F7BFF397169B}" type="sibTrans" cxnId="{ACAFF041-4A6E-4B9D-9F8D-985C1CCDF1E8}">
      <dgm:prSet/>
      <dgm:spPr/>
      <dgm:t>
        <a:bodyPr/>
        <a:lstStyle/>
        <a:p>
          <a:endParaRPr lang="en-GB"/>
        </a:p>
      </dgm:t>
    </dgm:pt>
    <dgm:pt modelId="{73D87277-3903-4DD4-A930-995B87CEF8A9}">
      <dgm:prSet phldrT="[Text]" custT="1"/>
      <dgm:spPr>
        <a:solidFill>
          <a:schemeClr val="accent4">
            <a:lumMod val="60000"/>
            <a:lumOff val="40000"/>
          </a:schemeClr>
        </a:solidFill>
      </dgm:spPr>
      <dgm:t>
        <a:bodyPr/>
        <a:lstStyle/>
        <a:p>
          <a:r>
            <a:rPr lang="pt-PT" sz="1800" noProof="0" dirty="0" err="1">
              <a:latin typeface="Arial Narrow" panose="020B0606020202030204" pitchFamily="34" charset="0"/>
            </a:rPr>
            <a:t>Mercadorização</a:t>
          </a:r>
          <a:r>
            <a:rPr lang="pt-PT" sz="1800" noProof="0" dirty="0">
              <a:latin typeface="Arial Narrow" panose="020B0606020202030204" pitchFamily="34" charset="0"/>
            </a:rPr>
            <a:t>, privatização e </a:t>
          </a:r>
          <a:r>
            <a:rPr lang="pt-PT" sz="1800" noProof="0" dirty="0" err="1">
              <a:latin typeface="Arial Narrow" panose="020B0606020202030204" pitchFamily="34" charset="0"/>
            </a:rPr>
            <a:t>financeirização</a:t>
          </a:r>
          <a:r>
            <a:rPr lang="pt-PT" sz="1800" noProof="0" dirty="0">
              <a:latin typeface="Arial Narrow" panose="020B0606020202030204" pitchFamily="34" charset="0"/>
            </a:rPr>
            <a:t> de </a:t>
          </a:r>
          <a:r>
            <a:rPr lang="pt-PT" sz="1800" noProof="0" dirty="0" err="1">
              <a:latin typeface="Arial Narrow" panose="020B0606020202030204" pitchFamily="34" charset="0"/>
            </a:rPr>
            <a:t>resursos</a:t>
          </a:r>
          <a:r>
            <a:rPr lang="pt-PT" sz="1800" noProof="0" dirty="0">
              <a:latin typeface="Arial Narrow" panose="020B0606020202030204" pitchFamily="34" charset="0"/>
            </a:rPr>
            <a:t> estratégicos, incluindo </a:t>
          </a:r>
          <a:r>
            <a:rPr lang="pt-PT" sz="1800" noProof="0" dirty="0" err="1">
              <a:latin typeface="Arial Narrow" panose="020B0606020202030204" pitchFamily="34" charset="0"/>
            </a:rPr>
            <a:t>infra-estruturas</a:t>
          </a:r>
          <a:r>
            <a:rPr lang="pt-PT" sz="1800" noProof="0" dirty="0">
              <a:latin typeface="Arial Narrow" panose="020B0606020202030204" pitchFamily="34" charset="0"/>
            </a:rPr>
            <a:t> públicas</a:t>
          </a:r>
          <a:endParaRPr lang="en-GB" sz="1800" noProof="0" dirty="0">
            <a:latin typeface="Arial Narrow" panose="020B0606020202030204" pitchFamily="34" charset="0"/>
          </a:endParaRPr>
        </a:p>
      </dgm:t>
    </dgm:pt>
    <dgm:pt modelId="{2DF28D00-F85B-42E1-81A7-A3834ECF2B58}" type="parTrans" cxnId="{B99372C9-AA5D-47B1-A18A-E080A82FBCDC}">
      <dgm:prSet/>
      <dgm:spPr/>
      <dgm:t>
        <a:bodyPr/>
        <a:lstStyle/>
        <a:p>
          <a:endParaRPr lang="en-GB"/>
        </a:p>
      </dgm:t>
    </dgm:pt>
    <dgm:pt modelId="{2C7FE7BD-8CF9-4D03-B549-6D4E2491D1BE}" type="sibTrans" cxnId="{B99372C9-AA5D-47B1-A18A-E080A82FBCDC}">
      <dgm:prSet/>
      <dgm:spPr/>
      <dgm:t>
        <a:bodyPr/>
        <a:lstStyle/>
        <a:p>
          <a:endParaRPr lang="en-GB"/>
        </a:p>
      </dgm:t>
    </dgm:pt>
    <dgm:pt modelId="{54E84595-FA59-4261-B58E-D3BDA6FD47C8}">
      <dgm:prSet phldrT="[Text]" custT="1"/>
      <dgm:spPr>
        <a:solidFill>
          <a:schemeClr val="accent4">
            <a:lumMod val="60000"/>
            <a:lumOff val="40000"/>
          </a:schemeClr>
        </a:solidFill>
      </dgm:spPr>
      <dgm:t>
        <a:bodyPr/>
        <a:lstStyle/>
        <a:p>
          <a:r>
            <a:rPr lang="en-GB" sz="1800" noProof="0" dirty="0">
              <a:latin typeface="Arial Narrow" panose="020B0606020202030204" pitchFamily="34" charset="0"/>
            </a:rPr>
            <a:t>“</a:t>
          </a:r>
          <a:r>
            <a:rPr lang="en-GB" sz="1800" noProof="0" dirty="0" err="1">
              <a:latin typeface="Arial Narrow" panose="020B0606020202030204" pitchFamily="34" charset="0"/>
            </a:rPr>
            <a:t>Espaço</a:t>
          </a:r>
          <a:r>
            <a:rPr lang="en-GB" sz="1800" noProof="0" dirty="0">
              <a:latin typeface="Arial Narrow" panose="020B0606020202030204" pitchFamily="34" charset="0"/>
            </a:rPr>
            <a:t> de </a:t>
          </a:r>
          <a:r>
            <a:rPr lang="en-GB" sz="1800" noProof="0" dirty="0" err="1">
              <a:latin typeface="Arial Narrow" panose="020B0606020202030204" pitchFamily="34" charset="0"/>
            </a:rPr>
            <a:t>dívida</a:t>
          </a:r>
          <a:r>
            <a:rPr lang="en-GB" sz="1800" noProof="0" dirty="0">
              <a:latin typeface="Arial Narrow" panose="020B0606020202030204" pitchFamily="34" charset="0"/>
            </a:rPr>
            <a:t> </a:t>
          </a:r>
          <a:r>
            <a:rPr lang="en-GB" sz="1800" noProof="0" dirty="0" err="1">
              <a:latin typeface="Arial Narrow" panose="020B0606020202030204" pitchFamily="34" charset="0"/>
            </a:rPr>
            <a:t>pública</a:t>
          </a:r>
          <a:r>
            <a:rPr lang="en-GB" sz="1800" noProof="0" dirty="0">
              <a:latin typeface="Arial Narrow" panose="020B0606020202030204" pitchFamily="34" charset="0"/>
            </a:rPr>
            <a:t>” </a:t>
          </a:r>
          <a:r>
            <a:rPr lang="en-GB" sz="1800" noProof="0" dirty="0" err="1">
              <a:latin typeface="Arial Narrow" panose="020B0606020202030204" pitchFamily="34" charset="0"/>
            </a:rPr>
            <a:t>como</a:t>
          </a:r>
          <a:r>
            <a:rPr lang="en-GB" sz="1800" noProof="0" dirty="0">
              <a:latin typeface="Arial Narrow" panose="020B0606020202030204" pitchFamily="34" charset="0"/>
            </a:rPr>
            <a:t> </a:t>
          </a:r>
          <a:r>
            <a:rPr lang="en-GB" sz="1800" noProof="0" dirty="0" err="1">
              <a:latin typeface="Arial Narrow" panose="020B0606020202030204" pitchFamily="34" charset="0"/>
            </a:rPr>
            <a:t>instrumento</a:t>
          </a:r>
          <a:r>
            <a:rPr lang="en-GB" sz="1800" noProof="0" dirty="0">
              <a:latin typeface="Arial Narrow" panose="020B0606020202030204" pitchFamily="34" charset="0"/>
            </a:rPr>
            <a:t> de </a:t>
          </a:r>
          <a:r>
            <a:rPr lang="en-GB" sz="1800" noProof="0" dirty="0" err="1">
              <a:latin typeface="Arial Narrow" panose="020B0606020202030204" pitchFamily="34" charset="0"/>
            </a:rPr>
            <a:t>acumulação</a:t>
          </a:r>
          <a:r>
            <a:rPr lang="en-GB" sz="1800" noProof="0" dirty="0">
              <a:latin typeface="Arial Narrow" panose="020B0606020202030204" pitchFamily="34" charset="0"/>
            </a:rPr>
            <a:t> e </a:t>
          </a:r>
          <a:r>
            <a:rPr lang="en-GB" sz="1800" noProof="0" dirty="0" err="1">
              <a:latin typeface="Arial Narrow" panose="020B0606020202030204" pitchFamily="34" charset="0"/>
            </a:rPr>
            <a:t>como</a:t>
          </a:r>
          <a:r>
            <a:rPr lang="en-GB" sz="1800" noProof="0" dirty="0">
              <a:latin typeface="Arial Narrow" panose="020B0606020202030204" pitchFamily="34" charset="0"/>
            </a:rPr>
            <a:t> </a:t>
          </a:r>
          <a:r>
            <a:rPr lang="en-GB" sz="1800" noProof="0" dirty="0" err="1">
              <a:latin typeface="Arial Narrow" panose="020B0606020202030204" pitchFamily="34" charset="0"/>
            </a:rPr>
            <a:t>armadilha</a:t>
          </a:r>
          <a:endParaRPr lang="en-GB" sz="1800" noProof="0" dirty="0">
            <a:latin typeface="Arial Narrow" panose="020B0606020202030204" pitchFamily="34" charset="0"/>
          </a:endParaRPr>
        </a:p>
      </dgm:t>
    </dgm:pt>
    <dgm:pt modelId="{AB12E911-DB5F-449D-AA5A-D7BE74B512B8}" type="parTrans" cxnId="{5F784B78-9F95-414C-9915-6788FC74C3DD}">
      <dgm:prSet/>
      <dgm:spPr/>
      <dgm:t>
        <a:bodyPr/>
        <a:lstStyle/>
        <a:p>
          <a:endParaRPr lang="en-GB"/>
        </a:p>
      </dgm:t>
    </dgm:pt>
    <dgm:pt modelId="{0605E77B-851C-4270-BE40-81ACA6E82037}" type="sibTrans" cxnId="{5F784B78-9F95-414C-9915-6788FC74C3DD}">
      <dgm:prSet/>
      <dgm:spPr/>
      <dgm:t>
        <a:bodyPr/>
        <a:lstStyle/>
        <a:p>
          <a:endParaRPr lang="en-GB"/>
        </a:p>
      </dgm:t>
    </dgm:pt>
    <dgm:pt modelId="{A23CD6EE-C5D8-4783-9869-9E95BBD3C746}" type="pres">
      <dgm:prSet presAssocID="{B981F9BF-E21B-47A5-9D70-5394C2AE0129}" presName="Name0" presStyleCnt="0">
        <dgm:presLayoutVars>
          <dgm:chMax val="1"/>
          <dgm:chPref val="1"/>
          <dgm:dir/>
          <dgm:animOne val="branch"/>
          <dgm:animLvl val="lvl"/>
        </dgm:presLayoutVars>
      </dgm:prSet>
      <dgm:spPr/>
    </dgm:pt>
    <dgm:pt modelId="{0D2D28A7-C160-4AA2-8D12-39918FCF6A4F}" type="pres">
      <dgm:prSet presAssocID="{2FC033E1-759C-4212-8288-B8A1B0F437D4}" presName="Parent" presStyleLbl="node0" presStyleIdx="0" presStyleCnt="1">
        <dgm:presLayoutVars>
          <dgm:chMax val="6"/>
          <dgm:chPref val="6"/>
        </dgm:presLayoutVars>
      </dgm:prSet>
      <dgm:spPr/>
    </dgm:pt>
    <dgm:pt modelId="{C62846F9-0CC4-4EF4-A063-808F5A1C0C5E}" type="pres">
      <dgm:prSet presAssocID="{44E7B7CB-2C80-430B-B050-A815BA6D7843}" presName="Accent1" presStyleCnt="0"/>
      <dgm:spPr/>
    </dgm:pt>
    <dgm:pt modelId="{4CA64F4E-1998-44E4-A0D9-8F517FBF205C}" type="pres">
      <dgm:prSet presAssocID="{44E7B7CB-2C80-430B-B050-A815BA6D7843}" presName="Accent" presStyleLbl="bgShp" presStyleIdx="0" presStyleCnt="6"/>
      <dgm:spPr/>
    </dgm:pt>
    <dgm:pt modelId="{743DBF47-62D3-43F3-868F-3A873B4839B2}" type="pres">
      <dgm:prSet presAssocID="{44E7B7CB-2C80-430B-B050-A815BA6D7843}" presName="Child1" presStyleLbl="node1" presStyleIdx="0" presStyleCnt="6" custScaleX="109178" custScaleY="109368">
        <dgm:presLayoutVars>
          <dgm:chMax val="0"/>
          <dgm:chPref val="0"/>
          <dgm:bulletEnabled val="1"/>
        </dgm:presLayoutVars>
      </dgm:prSet>
      <dgm:spPr/>
    </dgm:pt>
    <dgm:pt modelId="{3CC61AEA-DB86-4D2A-ABC9-4C6E022F94FB}" type="pres">
      <dgm:prSet presAssocID="{8E89D289-4013-4B79-8D15-E61DA65E7A50}" presName="Accent2" presStyleCnt="0"/>
      <dgm:spPr/>
    </dgm:pt>
    <dgm:pt modelId="{3EFBF359-18F9-491A-BE1E-A33382A1332F}" type="pres">
      <dgm:prSet presAssocID="{8E89D289-4013-4B79-8D15-E61DA65E7A50}" presName="Accent" presStyleLbl="bgShp" presStyleIdx="1" presStyleCnt="6"/>
      <dgm:spPr/>
    </dgm:pt>
    <dgm:pt modelId="{E1BD78D0-B4BE-4641-AFFF-5A6AF01D77A5}" type="pres">
      <dgm:prSet presAssocID="{8E89D289-4013-4B79-8D15-E61DA65E7A50}" presName="Child2" presStyleLbl="node1" presStyleIdx="1" presStyleCnt="6" custScaleX="111259" custScaleY="110075">
        <dgm:presLayoutVars>
          <dgm:chMax val="0"/>
          <dgm:chPref val="0"/>
          <dgm:bulletEnabled val="1"/>
        </dgm:presLayoutVars>
      </dgm:prSet>
      <dgm:spPr/>
    </dgm:pt>
    <dgm:pt modelId="{8A40DCC3-FF4D-450C-B616-4CA3BB4B80EC}" type="pres">
      <dgm:prSet presAssocID="{D5908E25-7B92-4ACA-8AAA-F13377D319D0}" presName="Accent3" presStyleCnt="0"/>
      <dgm:spPr/>
    </dgm:pt>
    <dgm:pt modelId="{E5CC8979-22E9-46A3-8D42-5949CC4A08E4}" type="pres">
      <dgm:prSet presAssocID="{D5908E25-7B92-4ACA-8AAA-F13377D319D0}" presName="Accent" presStyleLbl="bgShp" presStyleIdx="2" presStyleCnt="6"/>
      <dgm:spPr/>
    </dgm:pt>
    <dgm:pt modelId="{09C9D167-F4C4-43D8-BBB0-D1340ADB0E88}" type="pres">
      <dgm:prSet presAssocID="{D5908E25-7B92-4ACA-8AAA-F13377D319D0}" presName="Child3" presStyleLbl="node1" presStyleIdx="2" presStyleCnt="6" custScaleX="114153" custScaleY="104690">
        <dgm:presLayoutVars>
          <dgm:chMax val="0"/>
          <dgm:chPref val="0"/>
          <dgm:bulletEnabled val="1"/>
        </dgm:presLayoutVars>
      </dgm:prSet>
      <dgm:spPr/>
    </dgm:pt>
    <dgm:pt modelId="{A5F91B1C-887A-474D-B15A-CCFF25F5EDF8}" type="pres">
      <dgm:prSet presAssocID="{AC3170FF-85A1-4B17-B5F1-61304588EA90}" presName="Accent4" presStyleCnt="0"/>
      <dgm:spPr/>
    </dgm:pt>
    <dgm:pt modelId="{6074C510-2990-4968-AA05-57865395B058}" type="pres">
      <dgm:prSet presAssocID="{AC3170FF-85A1-4B17-B5F1-61304588EA90}" presName="Accent" presStyleLbl="bgShp" presStyleIdx="3" presStyleCnt="6"/>
      <dgm:spPr/>
    </dgm:pt>
    <dgm:pt modelId="{D7BE9CE9-1CFA-4386-B69D-D7FB29323F91}" type="pres">
      <dgm:prSet presAssocID="{AC3170FF-85A1-4B17-B5F1-61304588EA90}" presName="Child4" presStyleLbl="node1" presStyleIdx="3" presStyleCnt="6">
        <dgm:presLayoutVars>
          <dgm:chMax val="0"/>
          <dgm:chPref val="0"/>
          <dgm:bulletEnabled val="1"/>
        </dgm:presLayoutVars>
      </dgm:prSet>
      <dgm:spPr/>
    </dgm:pt>
    <dgm:pt modelId="{F27D1D58-28E9-41F9-9D63-1A5569786E4F}" type="pres">
      <dgm:prSet presAssocID="{73D87277-3903-4DD4-A930-995B87CEF8A9}" presName="Accent5" presStyleCnt="0"/>
      <dgm:spPr/>
    </dgm:pt>
    <dgm:pt modelId="{CB63AE3E-FCF3-401E-9529-45EE86322658}" type="pres">
      <dgm:prSet presAssocID="{73D87277-3903-4DD4-A930-995B87CEF8A9}" presName="Accent" presStyleLbl="bgShp" presStyleIdx="4" presStyleCnt="6"/>
      <dgm:spPr/>
    </dgm:pt>
    <dgm:pt modelId="{0E034B3F-826B-4DBE-90FD-B381309F1BAA}" type="pres">
      <dgm:prSet presAssocID="{73D87277-3903-4DD4-A930-995B87CEF8A9}" presName="Child5" presStyleLbl="node1" presStyleIdx="4" presStyleCnt="6" custScaleX="128788" custScaleY="115323" custLinFactNeighborX="-6979" custLinFactNeighborY="4944">
        <dgm:presLayoutVars>
          <dgm:chMax val="0"/>
          <dgm:chPref val="0"/>
          <dgm:bulletEnabled val="1"/>
        </dgm:presLayoutVars>
      </dgm:prSet>
      <dgm:spPr/>
    </dgm:pt>
    <dgm:pt modelId="{9172B917-1F49-4C44-9786-3937408C5836}" type="pres">
      <dgm:prSet presAssocID="{54E84595-FA59-4261-B58E-D3BDA6FD47C8}" presName="Accent6" presStyleCnt="0"/>
      <dgm:spPr/>
    </dgm:pt>
    <dgm:pt modelId="{D5663441-970A-469D-BC05-BF51ACA32018}" type="pres">
      <dgm:prSet presAssocID="{54E84595-FA59-4261-B58E-D3BDA6FD47C8}" presName="Accent" presStyleLbl="bgShp" presStyleIdx="5" presStyleCnt="6"/>
      <dgm:spPr/>
    </dgm:pt>
    <dgm:pt modelId="{A6E2EA18-2671-4641-9D12-D76F21440EE2}" type="pres">
      <dgm:prSet presAssocID="{54E84595-FA59-4261-B58E-D3BDA6FD47C8}" presName="Child6" presStyleLbl="node1" presStyleIdx="5" presStyleCnt="6" custScaleX="115232" custScaleY="109800">
        <dgm:presLayoutVars>
          <dgm:chMax val="0"/>
          <dgm:chPref val="0"/>
          <dgm:bulletEnabled val="1"/>
        </dgm:presLayoutVars>
      </dgm:prSet>
      <dgm:spPr/>
    </dgm:pt>
  </dgm:ptLst>
  <dgm:cxnLst>
    <dgm:cxn modelId="{C321D12B-48CC-4202-985A-5FC05E9129C8}" type="presOf" srcId="{44E7B7CB-2C80-430B-B050-A815BA6D7843}" destId="{743DBF47-62D3-43F3-868F-3A873B4839B2}" srcOrd="0" destOrd="0" presId="urn:microsoft.com/office/officeart/2011/layout/HexagonRadial"/>
    <dgm:cxn modelId="{CC18FA34-BDA2-4769-A55C-ED25358E19A2}" type="presOf" srcId="{2FC033E1-759C-4212-8288-B8A1B0F437D4}" destId="{0D2D28A7-C160-4AA2-8D12-39918FCF6A4F}" srcOrd="0" destOrd="0" presId="urn:microsoft.com/office/officeart/2011/layout/HexagonRadial"/>
    <dgm:cxn modelId="{ACAFF041-4A6E-4B9D-9F8D-985C1CCDF1E8}" srcId="{2FC033E1-759C-4212-8288-B8A1B0F437D4}" destId="{AC3170FF-85A1-4B17-B5F1-61304588EA90}" srcOrd="3" destOrd="0" parTransId="{A0C8BF1C-8253-4C39-A782-DD9BC90C7378}" sibTransId="{A5F05C55-C245-4DAA-89AF-F7BFF397169B}"/>
    <dgm:cxn modelId="{7C5CDA4C-5563-45A0-B383-D5C019C2543C}" type="presOf" srcId="{54E84595-FA59-4261-B58E-D3BDA6FD47C8}" destId="{A6E2EA18-2671-4641-9D12-D76F21440EE2}" srcOrd="0" destOrd="0" presId="urn:microsoft.com/office/officeart/2011/layout/HexagonRadial"/>
    <dgm:cxn modelId="{7998B64D-02A1-49A0-9143-ABB64C268FA2}" type="presOf" srcId="{73D87277-3903-4DD4-A930-995B87CEF8A9}" destId="{0E034B3F-826B-4DBE-90FD-B381309F1BAA}" srcOrd="0" destOrd="0" presId="urn:microsoft.com/office/officeart/2011/layout/HexagonRadial"/>
    <dgm:cxn modelId="{3F2D246E-5689-461F-B71D-924FA6512040}" srcId="{2FC033E1-759C-4212-8288-B8A1B0F437D4}" destId="{D5908E25-7B92-4ACA-8AAA-F13377D319D0}" srcOrd="2" destOrd="0" parTransId="{139F7154-9E9E-43A7-8FFB-21DAA627C5B3}" sibTransId="{84A7A1E9-A875-4F2F-9176-ECB5E84CA853}"/>
    <dgm:cxn modelId="{5F784B78-9F95-414C-9915-6788FC74C3DD}" srcId="{2FC033E1-759C-4212-8288-B8A1B0F437D4}" destId="{54E84595-FA59-4261-B58E-D3BDA6FD47C8}" srcOrd="5" destOrd="0" parTransId="{AB12E911-DB5F-449D-AA5A-D7BE74B512B8}" sibTransId="{0605E77B-851C-4270-BE40-81ACA6E82037}"/>
    <dgm:cxn modelId="{7578E783-89CA-4186-B021-BC254149F2B2}" srcId="{B981F9BF-E21B-47A5-9D70-5394C2AE0129}" destId="{2FC033E1-759C-4212-8288-B8A1B0F437D4}" srcOrd="0" destOrd="0" parTransId="{2A7842DF-5B3C-407E-AA0A-A3B198D882B2}" sibTransId="{6A89F69B-76FF-4898-8BFA-FE868ADC4F56}"/>
    <dgm:cxn modelId="{F7C12AAF-FB59-416D-8541-CA27B9BFFA9F}" type="presOf" srcId="{B981F9BF-E21B-47A5-9D70-5394C2AE0129}" destId="{A23CD6EE-C5D8-4783-9869-9E95BBD3C746}" srcOrd="0" destOrd="0" presId="urn:microsoft.com/office/officeart/2011/layout/HexagonRadial"/>
    <dgm:cxn modelId="{B99372C9-AA5D-47B1-A18A-E080A82FBCDC}" srcId="{2FC033E1-759C-4212-8288-B8A1B0F437D4}" destId="{73D87277-3903-4DD4-A930-995B87CEF8A9}" srcOrd="4" destOrd="0" parTransId="{2DF28D00-F85B-42E1-81A7-A3834ECF2B58}" sibTransId="{2C7FE7BD-8CF9-4D03-B549-6D4E2491D1BE}"/>
    <dgm:cxn modelId="{8E0BF0D6-FC5E-4F3F-9678-D2417E87479C}" srcId="{2FC033E1-759C-4212-8288-B8A1B0F437D4}" destId="{8E89D289-4013-4B79-8D15-E61DA65E7A50}" srcOrd="1" destOrd="0" parTransId="{6F2869A4-5691-492A-BA53-8B5C10303F1F}" sibTransId="{5A7BC11B-1509-4CC1-B6ED-2E89B53423C2}"/>
    <dgm:cxn modelId="{EA1245E4-A4A7-460C-A546-D4973308C886}" type="presOf" srcId="{D5908E25-7B92-4ACA-8AAA-F13377D319D0}" destId="{09C9D167-F4C4-43D8-BBB0-D1340ADB0E88}" srcOrd="0" destOrd="0" presId="urn:microsoft.com/office/officeart/2011/layout/HexagonRadial"/>
    <dgm:cxn modelId="{DC72C5EE-A7BE-4B09-9608-EF9946F4E6BA}" type="presOf" srcId="{AC3170FF-85A1-4B17-B5F1-61304588EA90}" destId="{D7BE9CE9-1CFA-4386-B69D-D7FB29323F91}" srcOrd="0" destOrd="0" presId="urn:microsoft.com/office/officeart/2011/layout/HexagonRadial"/>
    <dgm:cxn modelId="{0B7992FE-3616-444A-82FD-7567AC7EB49C}" type="presOf" srcId="{8E89D289-4013-4B79-8D15-E61DA65E7A50}" destId="{E1BD78D0-B4BE-4641-AFFF-5A6AF01D77A5}" srcOrd="0" destOrd="0" presId="urn:microsoft.com/office/officeart/2011/layout/HexagonRadial"/>
    <dgm:cxn modelId="{D61AFAFE-CEDD-43D9-92A9-A2C03CC0BFF6}" srcId="{2FC033E1-759C-4212-8288-B8A1B0F437D4}" destId="{44E7B7CB-2C80-430B-B050-A815BA6D7843}" srcOrd="0" destOrd="0" parTransId="{3CACA7BC-8450-4664-A3F8-195C153CCFEE}" sibTransId="{7EA64773-E768-48D2-8C53-1ECBD9058C24}"/>
    <dgm:cxn modelId="{3291C702-B10F-4FA1-A979-5195EB6D8A96}" type="presParOf" srcId="{A23CD6EE-C5D8-4783-9869-9E95BBD3C746}" destId="{0D2D28A7-C160-4AA2-8D12-39918FCF6A4F}" srcOrd="0" destOrd="0" presId="urn:microsoft.com/office/officeart/2011/layout/HexagonRadial"/>
    <dgm:cxn modelId="{A46718BC-21C5-41E0-BB5B-0A9CBD316CB8}" type="presParOf" srcId="{A23CD6EE-C5D8-4783-9869-9E95BBD3C746}" destId="{C62846F9-0CC4-4EF4-A063-808F5A1C0C5E}" srcOrd="1" destOrd="0" presId="urn:microsoft.com/office/officeart/2011/layout/HexagonRadial"/>
    <dgm:cxn modelId="{48BB5121-3320-443F-A7D0-2821AF8597B9}" type="presParOf" srcId="{C62846F9-0CC4-4EF4-A063-808F5A1C0C5E}" destId="{4CA64F4E-1998-44E4-A0D9-8F517FBF205C}" srcOrd="0" destOrd="0" presId="urn:microsoft.com/office/officeart/2011/layout/HexagonRadial"/>
    <dgm:cxn modelId="{8AD53A04-7362-4853-840C-8F4C42232260}" type="presParOf" srcId="{A23CD6EE-C5D8-4783-9869-9E95BBD3C746}" destId="{743DBF47-62D3-43F3-868F-3A873B4839B2}" srcOrd="2" destOrd="0" presId="urn:microsoft.com/office/officeart/2011/layout/HexagonRadial"/>
    <dgm:cxn modelId="{BB603B44-1704-47DC-BF6E-9AC9C22CED1F}" type="presParOf" srcId="{A23CD6EE-C5D8-4783-9869-9E95BBD3C746}" destId="{3CC61AEA-DB86-4D2A-ABC9-4C6E022F94FB}" srcOrd="3" destOrd="0" presId="urn:microsoft.com/office/officeart/2011/layout/HexagonRadial"/>
    <dgm:cxn modelId="{6FCD3FD3-891F-43E1-BC48-621FA7B1450C}" type="presParOf" srcId="{3CC61AEA-DB86-4D2A-ABC9-4C6E022F94FB}" destId="{3EFBF359-18F9-491A-BE1E-A33382A1332F}" srcOrd="0" destOrd="0" presId="urn:microsoft.com/office/officeart/2011/layout/HexagonRadial"/>
    <dgm:cxn modelId="{E772B43A-2D8A-4CD4-AC80-7852EC0AC4AD}" type="presParOf" srcId="{A23CD6EE-C5D8-4783-9869-9E95BBD3C746}" destId="{E1BD78D0-B4BE-4641-AFFF-5A6AF01D77A5}" srcOrd="4" destOrd="0" presId="urn:microsoft.com/office/officeart/2011/layout/HexagonRadial"/>
    <dgm:cxn modelId="{531A1186-6C80-4273-ACF4-8DF572B36F28}" type="presParOf" srcId="{A23CD6EE-C5D8-4783-9869-9E95BBD3C746}" destId="{8A40DCC3-FF4D-450C-B616-4CA3BB4B80EC}" srcOrd="5" destOrd="0" presId="urn:microsoft.com/office/officeart/2011/layout/HexagonRadial"/>
    <dgm:cxn modelId="{31D91A21-D11D-454C-B157-8A39175B48B8}" type="presParOf" srcId="{8A40DCC3-FF4D-450C-B616-4CA3BB4B80EC}" destId="{E5CC8979-22E9-46A3-8D42-5949CC4A08E4}" srcOrd="0" destOrd="0" presId="urn:microsoft.com/office/officeart/2011/layout/HexagonRadial"/>
    <dgm:cxn modelId="{697A62CF-4A63-4A8A-8DDC-243A116C5A3A}" type="presParOf" srcId="{A23CD6EE-C5D8-4783-9869-9E95BBD3C746}" destId="{09C9D167-F4C4-43D8-BBB0-D1340ADB0E88}" srcOrd="6" destOrd="0" presId="urn:microsoft.com/office/officeart/2011/layout/HexagonRadial"/>
    <dgm:cxn modelId="{1756B7C8-3C2C-4098-A7D0-87C4F496792F}" type="presParOf" srcId="{A23CD6EE-C5D8-4783-9869-9E95BBD3C746}" destId="{A5F91B1C-887A-474D-B15A-CCFF25F5EDF8}" srcOrd="7" destOrd="0" presId="urn:microsoft.com/office/officeart/2011/layout/HexagonRadial"/>
    <dgm:cxn modelId="{486AFD00-49F0-4D30-B9FD-4F16568A77D1}" type="presParOf" srcId="{A5F91B1C-887A-474D-B15A-CCFF25F5EDF8}" destId="{6074C510-2990-4968-AA05-57865395B058}" srcOrd="0" destOrd="0" presId="urn:microsoft.com/office/officeart/2011/layout/HexagonRadial"/>
    <dgm:cxn modelId="{90C28442-FAE3-4F48-91C9-9114312BB66D}" type="presParOf" srcId="{A23CD6EE-C5D8-4783-9869-9E95BBD3C746}" destId="{D7BE9CE9-1CFA-4386-B69D-D7FB29323F91}" srcOrd="8" destOrd="0" presId="urn:microsoft.com/office/officeart/2011/layout/HexagonRadial"/>
    <dgm:cxn modelId="{6BB96B76-8CDB-41C5-89A1-C12A794087EF}" type="presParOf" srcId="{A23CD6EE-C5D8-4783-9869-9E95BBD3C746}" destId="{F27D1D58-28E9-41F9-9D63-1A5569786E4F}" srcOrd="9" destOrd="0" presId="urn:microsoft.com/office/officeart/2011/layout/HexagonRadial"/>
    <dgm:cxn modelId="{C78F9485-0793-4EB7-A81D-5675FC73D88A}" type="presParOf" srcId="{F27D1D58-28E9-41F9-9D63-1A5569786E4F}" destId="{CB63AE3E-FCF3-401E-9529-45EE86322658}" srcOrd="0" destOrd="0" presId="urn:microsoft.com/office/officeart/2011/layout/HexagonRadial"/>
    <dgm:cxn modelId="{769C62FD-F158-4C1E-A85D-64F35CD61824}" type="presParOf" srcId="{A23CD6EE-C5D8-4783-9869-9E95BBD3C746}" destId="{0E034B3F-826B-4DBE-90FD-B381309F1BAA}" srcOrd="10" destOrd="0" presId="urn:microsoft.com/office/officeart/2011/layout/HexagonRadial"/>
    <dgm:cxn modelId="{4C636693-9FD5-4510-B4A2-C330F747F492}" type="presParOf" srcId="{A23CD6EE-C5D8-4783-9869-9E95BBD3C746}" destId="{9172B917-1F49-4C44-9786-3937408C5836}" srcOrd="11" destOrd="0" presId="urn:microsoft.com/office/officeart/2011/layout/HexagonRadial"/>
    <dgm:cxn modelId="{6BA11823-5BEA-4267-8797-8377164F27B6}" type="presParOf" srcId="{9172B917-1F49-4C44-9786-3937408C5836}" destId="{D5663441-970A-469D-BC05-BF51ACA32018}" srcOrd="0" destOrd="0" presId="urn:microsoft.com/office/officeart/2011/layout/HexagonRadial"/>
    <dgm:cxn modelId="{218462EC-5485-4F39-83C1-94E99717A743}" type="presParOf" srcId="{A23CD6EE-C5D8-4783-9869-9E95BBD3C746}" destId="{A6E2EA18-2671-4641-9D12-D76F21440EE2}"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B981F9BF-E21B-47A5-9D70-5394C2AE0129}" type="doc">
      <dgm:prSet loTypeId="urn:microsoft.com/office/officeart/2011/layout/HexagonRadial" loCatId="cycle" qsTypeId="urn:microsoft.com/office/officeart/2005/8/quickstyle/simple1" qsCatId="simple" csTypeId="urn:microsoft.com/office/officeart/2005/8/colors/accent4_1" csCatId="accent4" phldr="1"/>
      <dgm:spPr/>
      <dgm:t>
        <a:bodyPr/>
        <a:lstStyle/>
        <a:p>
          <a:endParaRPr lang="en-GB"/>
        </a:p>
      </dgm:t>
    </dgm:pt>
    <dgm:pt modelId="{2FC033E1-759C-4212-8288-B8A1B0F437D4}">
      <dgm:prSet phldrT="[Text]"/>
      <dgm:spPr/>
      <dgm:t>
        <a:bodyPr/>
        <a:lstStyle/>
        <a:p>
          <a:r>
            <a:rPr lang="pt-PT" dirty="0">
              <a:latin typeface="Arial Narrow" panose="020B0606020202030204" pitchFamily="34" charset="0"/>
            </a:rPr>
            <a:t>As “ondas” de expropriação do Estado</a:t>
          </a:r>
          <a:endParaRPr lang="en-GB" dirty="0">
            <a:latin typeface="Arial Narrow" panose="020B0606020202030204" pitchFamily="34" charset="0"/>
          </a:endParaRPr>
        </a:p>
      </dgm:t>
    </dgm:pt>
    <dgm:pt modelId="{2A7842DF-5B3C-407E-AA0A-A3B198D882B2}" type="parTrans" cxnId="{7578E783-89CA-4186-B021-BC254149F2B2}">
      <dgm:prSet/>
      <dgm:spPr/>
      <dgm:t>
        <a:bodyPr/>
        <a:lstStyle/>
        <a:p>
          <a:endParaRPr lang="en-GB"/>
        </a:p>
      </dgm:t>
    </dgm:pt>
    <dgm:pt modelId="{6A89F69B-76FF-4898-8BFA-FE868ADC4F56}" type="sibTrans" cxnId="{7578E783-89CA-4186-B021-BC254149F2B2}">
      <dgm:prSet/>
      <dgm:spPr/>
      <dgm:t>
        <a:bodyPr/>
        <a:lstStyle/>
        <a:p>
          <a:endParaRPr lang="en-GB"/>
        </a:p>
      </dgm:t>
    </dgm:pt>
    <dgm:pt modelId="{44E7B7CB-2C80-430B-B050-A815BA6D7843}">
      <dgm:prSet phldrT="[Text]" custT="1"/>
      <dgm:spPr>
        <a:solidFill>
          <a:srgbClr val="7030A0"/>
        </a:solidFill>
      </dgm:spPr>
      <dgm:t>
        <a:bodyPr/>
        <a:lstStyle/>
        <a:p>
          <a:r>
            <a:rPr lang="pt-PT" sz="1800" dirty="0">
              <a:solidFill>
                <a:schemeClr val="bg1"/>
              </a:solidFill>
              <a:latin typeface="Arial Narrow" panose="020B0606020202030204" pitchFamily="34" charset="0"/>
            </a:rPr>
            <a:t>“Onda” 1: privatizações (1987-1995) com subsídio implícito</a:t>
          </a:r>
          <a:endParaRPr lang="en-GB" sz="1800" dirty="0">
            <a:solidFill>
              <a:schemeClr val="bg1"/>
            </a:solidFill>
            <a:latin typeface="Arial Narrow" panose="020B0606020202030204" pitchFamily="34" charset="0"/>
          </a:endParaRPr>
        </a:p>
      </dgm:t>
    </dgm:pt>
    <dgm:pt modelId="{3CACA7BC-8450-4664-A3F8-195C153CCFEE}" type="parTrans" cxnId="{D61AFAFE-CEDD-43D9-92A9-A2C03CC0BFF6}">
      <dgm:prSet/>
      <dgm:spPr/>
      <dgm:t>
        <a:bodyPr/>
        <a:lstStyle/>
        <a:p>
          <a:endParaRPr lang="en-GB"/>
        </a:p>
      </dgm:t>
    </dgm:pt>
    <dgm:pt modelId="{7EA64773-E768-48D2-8C53-1ECBD9058C24}" type="sibTrans" cxnId="{D61AFAFE-CEDD-43D9-92A9-A2C03CC0BFF6}">
      <dgm:prSet/>
      <dgm:spPr/>
      <dgm:t>
        <a:bodyPr/>
        <a:lstStyle/>
        <a:p>
          <a:endParaRPr lang="en-GB"/>
        </a:p>
      </dgm:t>
    </dgm:pt>
    <dgm:pt modelId="{8E89D289-4013-4B79-8D15-E61DA65E7A50}">
      <dgm:prSet phldrT="[Text]" custT="1"/>
      <dgm:spPr>
        <a:solidFill>
          <a:srgbClr val="00B050"/>
        </a:solidFill>
      </dgm:spPr>
      <dgm:t>
        <a:bodyPr/>
        <a:lstStyle/>
        <a:p>
          <a:r>
            <a:rPr lang="pt-PT" sz="1800" dirty="0">
              <a:solidFill>
                <a:schemeClr val="bg1"/>
              </a:solidFill>
              <a:latin typeface="Arial Narrow" panose="020B0606020202030204" pitchFamily="34" charset="0"/>
            </a:rPr>
            <a:t>“Onda” 2: Recursos estratégicos por K multinacional + porosidade económica</a:t>
          </a:r>
          <a:endParaRPr lang="en-GB" sz="1800" dirty="0">
            <a:solidFill>
              <a:schemeClr val="bg1"/>
            </a:solidFill>
            <a:latin typeface="Arial Narrow" panose="020B0606020202030204" pitchFamily="34" charset="0"/>
          </a:endParaRPr>
        </a:p>
      </dgm:t>
    </dgm:pt>
    <dgm:pt modelId="{6F2869A4-5691-492A-BA53-8B5C10303F1F}" type="parTrans" cxnId="{8E0BF0D6-FC5E-4F3F-9678-D2417E87479C}">
      <dgm:prSet/>
      <dgm:spPr/>
      <dgm:t>
        <a:bodyPr/>
        <a:lstStyle/>
        <a:p>
          <a:endParaRPr lang="en-GB"/>
        </a:p>
      </dgm:t>
    </dgm:pt>
    <dgm:pt modelId="{5A7BC11B-1509-4CC1-B6ED-2E89B53423C2}" type="sibTrans" cxnId="{8E0BF0D6-FC5E-4F3F-9678-D2417E87479C}">
      <dgm:prSet/>
      <dgm:spPr/>
      <dgm:t>
        <a:bodyPr/>
        <a:lstStyle/>
        <a:p>
          <a:endParaRPr lang="en-GB"/>
        </a:p>
      </dgm:t>
    </dgm:pt>
    <dgm:pt modelId="{D5908E25-7B92-4ACA-8AAA-F13377D319D0}">
      <dgm:prSet phldrT="[Text]" custT="1"/>
      <dgm:spPr>
        <a:solidFill>
          <a:srgbClr val="00B050"/>
        </a:solidFill>
      </dgm:spPr>
      <dgm:t>
        <a:bodyPr/>
        <a:lstStyle/>
        <a:p>
          <a:r>
            <a:rPr lang="pt-PT" sz="1800" dirty="0">
              <a:solidFill>
                <a:schemeClr val="bg1"/>
              </a:solidFill>
              <a:latin typeface="Arial Narrow" panose="020B0606020202030204" pitchFamily="34" charset="0"/>
            </a:rPr>
            <a:t>“Onda” 3: Sobre-exploração da margem de endividamento</a:t>
          </a:r>
          <a:endParaRPr lang="en-GB" sz="1800" dirty="0">
            <a:solidFill>
              <a:schemeClr val="bg1"/>
            </a:solidFill>
            <a:latin typeface="Arial Narrow" panose="020B0606020202030204" pitchFamily="34" charset="0"/>
          </a:endParaRPr>
        </a:p>
      </dgm:t>
    </dgm:pt>
    <dgm:pt modelId="{139F7154-9E9E-43A7-8FFB-21DAA627C5B3}" type="parTrans" cxnId="{3F2D246E-5689-461F-B71D-924FA6512040}">
      <dgm:prSet/>
      <dgm:spPr/>
      <dgm:t>
        <a:bodyPr/>
        <a:lstStyle/>
        <a:p>
          <a:endParaRPr lang="en-GB"/>
        </a:p>
      </dgm:t>
    </dgm:pt>
    <dgm:pt modelId="{84A7A1E9-A875-4F2F-9176-ECB5E84CA853}" type="sibTrans" cxnId="{3F2D246E-5689-461F-B71D-924FA6512040}">
      <dgm:prSet/>
      <dgm:spPr/>
      <dgm:t>
        <a:bodyPr/>
        <a:lstStyle/>
        <a:p>
          <a:endParaRPr lang="en-GB"/>
        </a:p>
      </dgm:t>
    </dgm:pt>
    <dgm:pt modelId="{AC3170FF-85A1-4B17-B5F1-61304588EA90}">
      <dgm:prSet phldrT="[Text]" custT="1"/>
      <dgm:spPr>
        <a:solidFill>
          <a:srgbClr val="FF0000"/>
        </a:solidFill>
      </dgm:spPr>
      <dgm:t>
        <a:bodyPr/>
        <a:lstStyle/>
        <a:p>
          <a:r>
            <a:rPr lang="pt-PT" sz="1800" dirty="0">
              <a:solidFill>
                <a:schemeClr val="bg1"/>
              </a:solidFill>
              <a:latin typeface="Arial Narrow" panose="020B0606020202030204" pitchFamily="34" charset="0"/>
            </a:rPr>
            <a:t>(Explosão e implosão da bolha económica)</a:t>
          </a:r>
          <a:endParaRPr lang="en-GB" sz="1800" dirty="0">
            <a:solidFill>
              <a:schemeClr val="bg1"/>
            </a:solidFill>
            <a:latin typeface="Arial Narrow" panose="020B0606020202030204" pitchFamily="34" charset="0"/>
          </a:endParaRPr>
        </a:p>
      </dgm:t>
    </dgm:pt>
    <dgm:pt modelId="{A0C8BF1C-8253-4C39-A782-DD9BC90C7378}" type="parTrans" cxnId="{ACAFF041-4A6E-4B9D-9F8D-985C1CCDF1E8}">
      <dgm:prSet/>
      <dgm:spPr/>
      <dgm:t>
        <a:bodyPr/>
        <a:lstStyle/>
        <a:p>
          <a:endParaRPr lang="en-GB"/>
        </a:p>
      </dgm:t>
    </dgm:pt>
    <dgm:pt modelId="{A5F05C55-C245-4DAA-89AF-F7BFF397169B}" type="sibTrans" cxnId="{ACAFF041-4A6E-4B9D-9F8D-985C1CCDF1E8}">
      <dgm:prSet/>
      <dgm:spPr/>
      <dgm:t>
        <a:bodyPr/>
        <a:lstStyle/>
        <a:p>
          <a:endParaRPr lang="en-GB"/>
        </a:p>
      </dgm:t>
    </dgm:pt>
    <dgm:pt modelId="{73D87277-3903-4DD4-A930-995B87CEF8A9}">
      <dgm:prSet phldrT="[Text]" custT="1"/>
      <dgm:spPr>
        <a:solidFill>
          <a:srgbClr val="FF0000"/>
        </a:solidFill>
      </dgm:spPr>
      <dgm:t>
        <a:bodyPr/>
        <a:lstStyle/>
        <a:p>
          <a:r>
            <a:rPr lang="pt-PT" sz="1800" dirty="0">
              <a:latin typeface="Arial Narrow" panose="020B0606020202030204" pitchFamily="34" charset="0"/>
            </a:rPr>
            <a:t>“</a:t>
          </a:r>
          <a:r>
            <a:rPr lang="pt-PT" sz="1800" dirty="0">
              <a:solidFill>
                <a:schemeClr val="bg1"/>
              </a:solidFill>
              <a:latin typeface="Arial Narrow" panose="020B0606020202030204" pitchFamily="34" charset="0"/>
            </a:rPr>
            <a:t>Onda” 4: austeridade social</a:t>
          </a:r>
          <a:endParaRPr lang="en-GB" sz="1800" dirty="0">
            <a:solidFill>
              <a:schemeClr val="bg1"/>
            </a:solidFill>
            <a:latin typeface="Arial Narrow" panose="020B0606020202030204" pitchFamily="34" charset="0"/>
          </a:endParaRPr>
        </a:p>
      </dgm:t>
    </dgm:pt>
    <dgm:pt modelId="{2DF28D00-F85B-42E1-81A7-A3834ECF2B58}" type="parTrans" cxnId="{B99372C9-AA5D-47B1-A18A-E080A82FBCDC}">
      <dgm:prSet/>
      <dgm:spPr/>
      <dgm:t>
        <a:bodyPr/>
        <a:lstStyle/>
        <a:p>
          <a:endParaRPr lang="en-GB"/>
        </a:p>
      </dgm:t>
    </dgm:pt>
    <dgm:pt modelId="{2C7FE7BD-8CF9-4D03-B549-6D4E2491D1BE}" type="sibTrans" cxnId="{B99372C9-AA5D-47B1-A18A-E080A82FBCDC}">
      <dgm:prSet/>
      <dgm:spPr/>
      <dgm:t>
        <a:bodyPr/>
        <a:lstStyle/>
        <a:p>
          <a:endParaRPr lang="en-GB"/>
        </a:p>
      </dgm:t>
    </dgm:pt>
    <dgm:pt modelId="{54E84595-FA59-4261-B58E-D3BDA6FD47C8}">
      <dgm:prSet phldrT="[Text]" custT="1"/>
      <dgm:spPr>
        <a:solidFill>
          <a:srgbClr val="FFC000"/>
        </a:solidFill>
      </dgm:spPr>
      <dgm:t>
        <a:bodyPr/>
        <a:lstStyle/>
        <a:p>
          <a:pPr>
            <a:spcBef>
              <a:spcPct val="0"/>
            </a:spcBef>
          </a:pPr>
          <a:r>
            <a:rPr lang="pt-PT" sz="1800" dirty="0">
              <a:latin typeface="Arial Narrow" panose="020B0606020202030204" pitchFamily="34" charset="0"/>
            </a:rPr>
            <a:t>“Onda” n:</a:t>
          </a:r>
        </a:p>
        <a:p>
          <a:pPr>
            <a:spcBef>
              <a:spcPts val="0"/>
            </a:spcBef>
          </a:pPr>
          <a:r>
            <a:rPr lang="pt-PT" sz="1800" noProof="0" dirty="0">
              <a:latin typeface="Arial Narrow" panose="020B0606020202030204" pitchFamily="34" charset="0"/>
            </a:rPr>
            <a:t>Predadores e predação, que formas vão adquirir???</a:t>
          </a:r>
        </a:p>
      </dgm:t>
    </dgm:pt>
    <dgm:pt modelId="{AB12E911-DB5F-449D-AA5A-D7BE74B512B8}" type="parTrans" cxnId="{5F784B78-9F95-414C-9915-6788FC74C3DD}">
      <dgm:prSet/>
      <dgm:spPr/>
      <dgm:t>
        <a:bodyPr/>
        <a:lstStyle/>
        <a:p>
          <a:endParaRPr lang="en-GB"/>
        </a:p>
      </dgm:t>
    </dgm:pt>
    <dgm:pt modelId="{0605E77B-851C-4270-BE40-81ACA6E82037}" type="sibTrans" cxnId="{5F784B78-9F95-414C-9915-6788FC74C3DD}">
      <dgm:prSet/>
      <dgm:spPr/>
      <dgm:t>
        <a:bodyPr/>
        <a:lstStyle/>
        <a:p>
          <a:endParaRPr lang="en-GB"/>
        </a:p>
      </dgm:t>
    </dgm:pt>
    <dgm:pt modelId="{A23CD6EE-C5D8-4783-9869-9E95BBD3C746}" type="pres">
      <dgm:prSet presAssocID="{B981F9BF-E21B-47A5-9D70-5394C2AE0129}" presName="Name0" presStyleCnt="0">
        <dgm:presLayoutVars>
          <dgm:chMax val="1"/>
          <dgm:chPref val="1"/>
          <dgm:dir/>
          <dgm:animOne val="branch"/>
          <dgm:animLvl val="lvl"/>
        </dgm:presLayoutVars>
      </dgm:prSet>
      <dgm:spPr/>
    </dgm:pt>
    <dgm:pt modelId="{0D2D28A7-C160-4AA2-8D12-39918FCF6A4F}" type="pres">
      <dgm:prSet presAssocID="{2FC033E1-759C-4212-8288-B8A1B0F437D4}" presName="Parent" presStyleLbl="node0" presStyleIdx="0" presStyleCnt="1">
        <dgm:presLayoutVars>
          <dgm:chMax val="6"/>
          <dgm:chPref val="6"/>
        </dgm:presLayoutVars>
      </dgm:prSet>
      <dgm:spPr/>
    </dgm:pt>
    <dgm:pt modelId="{C62846F9-0CC4-4EF4-A063-808F5A1C0C5E}" type="pres">
      <dgm:prSet presAssocID="{44E7B7CB-2C80-430B-B050-A815BA6D7843}" presName="Accent1" presStyleCnt="0"/>
      <dgm:spPr/>
    </dgm:pt>
    <dgm:pt modelId="{4CA64F4E-1998-44E4-A0D9-8F517FBF205C}" type="pres">
      <dgm:prSet presAssocID="{44E7B7CB-2C80-430B-B050-A815BA6D7843}" presName="Accent" presStyleLbl="bgShp" presStyleIdx="0" presStyleCnt="6"/>
      <dgm:spPr/>
    </dgm:pt>
    <dgm:pt modelId="{743DBF47-62D3-43F3-868F-3A873B4839B2}" type="pres">
      <dgm:prSet presAssocID="{44E7B7CB-2C80-430B-B050-A815BA6D7843}" presName="Child1" presStyleLbl="node1" presStyleIdx="0" presStyleCnt="6" custScaleX="109178" custScaleY="109368">
        <dgm:presLayoutVars>
          <dgm:chMax val="0"/>
          <dgm:chPref val="0"/>
          <dgm:bulletEnabled val="1"/>
        </dgm:presLayoutVars>
      </dgm:prSet>
      <dgm:spPr/>
    </dgm:pt>
    <dgm:pt modelId="{3CC61AEA-DB86-4D2A-ABC9-4C6E022F94FB}" type="pres">
      <dgm:prSet presAssocID="{8E89D289-4013-4B79-8D15-E61DA65E7A50}" presName="Accent2" presStyleCnt="0"/>
      <dgm:spPr/>
    </dgm:pt>
    <dgm:pt modelId="{3EFBF359-18F9-491A-BE1E-A33382A1332F}" type="pres">
      <dgm:prSet presAssocID="{8E89D289-4013-4B79-8D15-E61DA65E7A50}" presName="Accent" presStyleLbl="bgShp" presStyleIdx="1" presStyleCnt="6"/>
      <dgm:spPr/>
    </dgm:pt>
    <dgm:pt modelId="{E1BD78D0-B4BE-4641-AFFF-5A6AF01D77A5}" type="pres">
      <dgm:prSet presAssocID="{8E89D289-4013-4B79-8D15-E61DA65E7A50}" presName="Child2" presStyleLbl="node1" presStyleIdx="1" presStyleCnt="6" custScaleX="111259" custScaleY="110075">
        <dgm:presLayoutVars>
          <dgm:chMax val="0"/>
          <dgm:chPref val="0"/>
          <dgm:bulletEnabled val="1"/>
        </dgm:presLayoutVars>
      </dgm:prSet>
      <dgm:spPr/>
    </dgm:pt>
    <dgm:pt modelId="{8A40DCC3-FF4D-450C-B616-4CA3BB4B80EC}" type="pres">
      <dgm:prSet presAssocID="{D5908E25-7B92-4ACA-8AAA-F13377D319D0}" presName="Accent3" presStyleCnt="0"/>
      <dgm:spPr/>
    </dgm:pt>
    <dgm:pt modelId="{E5CC8979-22E9-46A3-8D42-5949CC4A08E4}" type="pres">
      <dgm:prSet presAssocID="{D5908E25-7B92-4ACA-8AAA-F13377D319D0}" presName="Accent" presStyleLbl="bgShp" presStyleIdx="2" presStyleCnt="6"/>
      <dgm:spPr/>
    </dgm:pt>
    <dgm:pt modelId="{09C9D167-F4C4-43D8-BBB0-D1340ADB0E88}" type="pres">
      <dgm:prSet presAssocID="{D5908E25-7B92-4ACA-8AAA-F13377D319D0}" presName="Child3" presStyleLbl="node1" presStyleIdx="2" presStyleCnt="6" custScaleX="114153" custScaleY="104690">
        <dgm:presLayoutVars>
          <dgm:chMax val="0"/>
          <dgm:chPref val="0"/>
          <dgm:bulletEnabled val="1"/>
        </dgm:presLayoutVars>
      </dgm:prSet>
      <dgm:spPr/>
    </dgm:pt>
    <dgm:pt modelId="{A5F91B1C-887A-474D-B15A-CCFF25F5EDF8}" type="pres">
      <dgm:prSet presAssocID="{AC3170FF-85A1-4B17-B5F1-61304588EA90}" presName="Accent4" presStyleCnt="0"/>
      <dgm:spPr/>
    </dgm:pt>
    <dgm:pt modelId="{6074C510-2990-4968-AA05-57865395B058}" type="pres">
      <dgm:prSet presAssocID="{AC3170FF-85A1-4B17-B5F1-61304588EA90}" presName="Accent" presStyleLbl="bgShp" presStyleIdx="3" presStyleCnt="6"/>
      <dgm:spPr/>
    </dgm:pt>
    <dgm:pt modelId="{D7BE9CE9-1CFA-4386-B69D-D7FB29323F91}" type="pres">
      <dgm:prSet presAssocID="{AC3170FF-85A1-4B17-B5F1-61304588EA90}" presName="Child4" presStyleLbl="node1" presStyleIdx="3" presStyleCnt="6">
        <dgm:presLayoutVars>
          <dgm:chMax val="0"/>
          <dgm:chPref val="0"/>
          <dgm:bulletEnabled val="1"/>
        </dgm:presLayoutVars>
      </dgm:prSet>
      <dgm:spPr/>
    </dgm:pt>
    <dgm:pt modelId="{F27D1D58-28E9-41F9-9D63-1A5569786E4F}" type="pres">
      <dgm:prSet presAssocID="{73D87277-3903-4DD4-A930-995B87CEF8A9}" presName="Accent5" presStyleCnt="0"/>
      <dgm:spPr/>
    </dgm:pt>
    <dgm:pt modelId="{CB63AE3E-FCF3-401E-9529-45EE86322658}" type="pres">
      <dgm:prSet presAssocID="{73D87277-3903-4DD4-A930-995B87CEF8A9}" presName="Accent" presStyleLbl="bgShp" presStyleIdx="4" presStyleCnt="6"/>
      <dgm:spPr/>
    </dgm:pt>
    <dgm:pt modelId="{0E034B3F-826B-4DBE-90FD-B381309F1BAA}" type="pres">
      <dgm:prSet presAssocID="{73D87277-3903-4DD4-A930-995B87CEF8A9}" presName="Child5" presStyleLbl="node1" presStyleIdx="4" presStyleCnt="6" custScaleX="106564" custScaleY="111073">
        <dgm:presLayoutVars>
          <dgm:chMax val="0"/>
          <dgm:chPref val="0"/>
          <dgm:bulletEnabled val="1"/>
        </dgm:presLayoutVars>
      </dgm:prSet>
      <dgm:spPr/>
    </dgm:pt>
    <dgm:pt modelId="{9172B917-1F49-4C44-9786-3937408C5836}" type="pres">
      <dgm:prSet presAssocID="{54E84595-FA59-4261-B58E-D3BDA6FD47C8}" presName="Accent6" presStyleCnt="0"/>
      <dgm:spPr/>
    </dgm:pt>
    <dgm:pt modelId="{D5663441-970A-469D-BC05-BF51ACA32018}" type="pres">
      <dgm:prSet presAssocID="{54E84595-FA59-4261-B58E-D3BDA6FD47C8}" presName="Accent" presStyleLbl="bgShp" presStyleIdx="5" presStyleCnt="6"/>
      <dgm:spPr/>
    </dgm:pt>
    <dgm:pt modelId="{A6E2EA18-2671-4641-9D12-D76F21440EE2}" type="pres">
      <dgm:prSet presAssocID="{54E84595-FA59-4261-B58E-D3BDA6FD47C8}" presName="Child6" presStyleLbl="node1" presStyleIdx="5" presStyleCnt="6">
        <dgm:presLayoutVars>
          <dgm:chMax val="0"/>
          <dgm:chPref val="0"/>
          <dgm:bulletEnabled val="1"/>
        </dgm:presLayoutVars>
      </dgm:prSet>
      <dgm:spPr/>
    </dgm:pt>
  </dgm:ptLst>
  <dgm:cxnLst>
    <dgm:cxn modelId="{C321D12B-48CC-4202-985A-5FC05E9129C8}" type="presOf" srcId="{44E7B7CB-2C80-430B-B050-A815BA6D7843}" destId="{743DBF47-62D3-43F3-868F-3A873B4839B2}" srcOrd="0" destOrd="0" presId="urn:microsoft.com/office/officeart/2011/layout/HexagonRadial"/>
    <dgm:cxn modelId="{CC18FA34-BDA2-4769-A55C-ED25358E19A2}" type="presOf" srcId="{2FC033E1-759C-4212-8288-B8A1B0F437D4}" destId="{0D2D28A7-C160-4AA2-8D12-39918FCF6A4F}" srcOrd="0" destOrd="0" presId="urn:microsoft.com/office/officeart/2011/layout/HexagonRadial"/>
    <dgm:cxn modelId="{ACAFF041-4A6E-4B9D-9F8D-985C1CCDF1E8}" srcId="{2FC033E1-759C-4212-8288-B8A1B0F437D4}" destId="{AC3170FF-85A1-4B17-B5F1-61304588EA90}" srcOrd="3" destOrd="0" parTransId="{A0C8BF1C-8253-4C39-A782-DD9BC90C7378}" sibTransId="{A5F05C55-C245-4DAA-89AF-F7BFF397169B}"/>
    <dgm:cxn modelId="{7C5CDA4C-5563-45A0-B383-D5C019C2543C}" type="presOf" srcId="{54E84595-FA59-4261-B58E-D3BDA6FD47C8}" destId="{A6E2EA18-2671-4641-9D12-D76F21440EE2}" srcOrd="0" destOrd="0" presId="urn:microsoft.com/office/officeart/2011/layout/HexagonRadial"/>
    <dgm:cxn modelId="{7998B64D-02A1-49A0-9143-ABB64C268FA2}" type="presOf" srcId="{73D87277-3903-4DD4-A930-995B87CEF8A9}" destId="{0E034B3F-826B-4DBE-90FD-B381309F1BAA}" srcOrd="0" destOrd="0" presId="urn:microsoft.com/office/officeart/2011/layout/HexagonRadial"/>
    <dgm:cxn modelId="{3F2D246E-5689-461F-B71D-924FA6512040}" srcId="{2FC033E1-759C-4212-8288-B8A1B0F437D4}" destId="{D5908E25-7B92-4ACA-8AAA-F13377D319D0}" srcOrd="2" destOrd="0" parTransId="{139F7154-9E9E-43A7-8FFB-21DAA627C5B3}" sibTransId="{84A7A1E9-A875-4F2F-9176-ECB5E84CA853}"/>
    <dgm:cxn modelId="{5F784B78-9F95-414C-9915-6788FC74C3DD}" srcId="{2FC033E1-759C-4212-8288-B8A1B0F437D4}" destId="{54E84595-FA59-4261-B58E-D3BDA6FD47C8}" srcOrd="5" destOrd="0" parTransId="{AB12E911-DB5F-449D-AA5A-D7BE74B512B8}" sibTransId="{0605E77B-851C-4270-BE40-81ACA6E82037}"/>
    <dgm:cxn modelId="{7578E783-89CA-4186-B021-BC254149F2B2}" srcId="{B981F9BF-E21B-47A5-9D70-5394C2AE0129}" destId="{2FC033E1-759C-4212-8288-B8A1B0F437D4}" srcOrd="0" destOrd="0" parTransId="{2A7842DF-5B3C-407E-AA0A-A3B198D882B2}" sibTransId="{6A89F69B-76FF-4898-8BFA-FE868ADC4F56}"/>
    <dgm:cxn modelId="{F7C12AAF-FB59-416D-8541-CA27B9BFFA9F}" type="presOf" srcId="{B981F9BF-E21B-47A5-9D70-5394C2AE0129}" destId="{A23CD6EE-C5D8-4783-9869-9E95BBD3C746}" srcOrd="0" destOrd="0" presId="urn:microsoft.com/office/officeart/2011/layout/HexagonRadial"/>
    <dgm:cxn modelId="{B99372C9-AA5D-47B1-A18A-E080A82FBCDC}" srcId="{2FC033E1-759C-4212-8288-B8A1B0F437D4}" destId="{73D87277-3903-4DD4-A930-995B87CEF8A9}" srcOrd="4" destOrd="0" parTransId="{2DF28D00-F85B-42E1-81A7-A3834ECF2B58}" sibTransId="{2C7FE7BD-8CF9-4D03-B549-6D4E2491D1BE}"/>
    <dgm:cxn modelId="{8E0BF0D6-FC5E-4F3F-9678-D2417E87479C}" srcId="{2FC033E1-759C-4212-8288-B8A1B0F437D4}" destId="{8E89D289-4013-4B79-8D15-E61DA65E7A50}" srcOrd="1" destOrd="0" parTransId="{6F2869A4-5691-492A-BA53-8B5C10303F1F}" sibTransId="{5A7BC11B-1509-4CC1-B6ED-2E89B53423C2}"/>
    <dgm:cxn modelId="{EA1245E4-A4A7-460C-A546-D4973308C886}" type="presOf" srcId="{D5908E25-7B92-4ACA-8AAA-F13377D319D0}" destId="{09C9D167-F4C4-43D8-BBB0-D1340ADB0E88}" srcOrd="0" destOrd="0" presId="urn:microsoft.com/office/officeart/2011/layout/HexagonRadial"/>
    <dgm:cxn modelId="{DC72C5EE-A7BE-4B09-9608-EF9946F4E6BA}" type="presOf" srcId="{AC3170FF-85A1-4B17-B5F1-61304588EA90}" destId="{D7BE9CE9-1CFA-4386-B69D-D7FB29323F91}" srcOrd="0" destOrd="0" presId="urn:microsoft.com/office/officeart/2011/layout/HexagonRadial"/>
    <dgm:cxn modelId="{0B7992FE-3616-444A-82FD-7567AC7EB49C}" type="presOf" srcId="{8E89D289-4013-4B79-8D15-E61DA65E7A50}" destId="{E1BD78D0-B4BE-4641-AFFF-5A6AF01D77A5}" srcOrd="0" destOrd="0" presId="urn:microsoft.com/office/officeart/2011/layout/HexagonRadial"/>
    <dgm:cxn modelId="{D61AFAFE-CEDD-43D9-92A9-A2C03CC0BFF6}" srcId="{2FC033E1-759C-4212-8288-B8A1B0F437D4}" destId="{44E7B7CB-2C80-430B-B050-A815BA6D7843}" srcOrd="0" destOrd="0" parTransId="{3CACA7BC-8450-4664-A3F8-195C153CCFEE}" sibTransId="{7EA64773-E768-48D2-8C53-1ECBD9058C24}"/>
    <dgm:cxn modelId="{3291C702-B10F-4FA1-A979-5195EB6D8A96}" type="presParOf" srcId="{A23CD6EE-C5D8-4783-9869-9E95BBD3C746}" destId="{0D2D28A7-C160-4AA2-8D12-39918FCF6A4F}" srcOrd="0" destOrd="0" presId="urn:microsoft.com/office/officeart/2011/layout/HexagonRadial"/>
    <dgm:cxn modelId="{A46718BC-21C5-41E0-BB5B-0A9CBD316CB8}" type="presParOf" srcId="{A23CD6EE-C5D8-4783-9869-9E95BBD3C746}" destId="{C62846F9-0CC4-4EF4-A063-808F5A1C0C5E}" srcOrd="1" destOrd="0" presId="urn:microsoft.com/office/officeart/2011/layout/HexagonRadial"/>
    <dgm:cxn modelId="{48BB5121-3320-443F-A7D0-2821AF8597B9}" type="presParOf" srcId="{C62846F9-0CC4-4EF4-A063-808F5A1C0C5E}" destId="{4CA64F4E-1998-44E4-A0D9-8F517FBF205C}" srcOrd="0" destOrd="0" presId="urn:microsoft.com/office/officeart/2011/layout/HexagonRadial"/>
    <dgm:cxn modelId="{8AD53A04-7362-4853-840C-8F4C42232260}" type="presParOf" srcId="{A23CD6EE-C5D8-4783-9869-9E95BBD3C746}" destId="{743DBF47-62D3-43F3-868F-3A873B4839B2}" srcOrd="2" destOrd="0" presId="urn:microsoft.com/office/officeart/2011/layout/HexagonRadial"/>
    <dgm:cxn modelId="{BB603B44-1704-47DC-BF6E-9AC9C22CED1F}" type="presParOf" srcId="{A23CD6EE-C5D8-4783-9869-9E95BBD3C746}" destId="{3CC61AEA-DB86-4D2A-ABC9-4C6E022F94FB}" srcOrd="3" destOrd="0" presId="urn:microsoft.com/office/officeart/2011/layout/HexagonRadial"/>
    <dgm:cxn modelId="{6FCD3FD3-891F-43E1-BC48-621FA7B1450C}" type="presParOf" srcId="{3CC61AEA-DB86-4D2A-ABC9-4C6E022F94FB}" destId="{3EFBF359-18F9-491A-BE1E-A33382A1332F}" srcOrd="0" destOrd="0" presId="urn:microsoft.com/office/officeart/2011/layout/HexagonRadial"/>
    <dgm:cxn modelId="{E772B43A-2D8A-4CD4-AC80-7852EC0AC4AD}" type="presParOf" srcId="{A23CD6EE-C5D8-4783-9869-9E95BBD3C746}" destId="{E1BD78D0-B4BE-4641-AFFF-5A6AF01D77A5}" srcOrd="4" destOrd="0" presId="urn:microsoft.com/office/officeart/2011/layout/HexagonRadial"/>
    <dgm:cxn modelId="{531A1186-6C80-4273-ACF4-8DF572B36F28}" type="presParOf" srcId="{A23CD6EE-C5D8-4783-9869-9E95BBD3C746}" destId="{8A40DCC3-FF4D-450C-B616-4CA3BB4B80EC}" srcOrd="5" destOrd="0" presId="urn:microsoft.com/office/officeart/2011/layout/HexagonRadial"/>
    <dgm:cxn modelId="{31D91A21-D11D-454C-B157-8A39175B48B8}" type="presParOf" srcId="{8A40DCC3-FF4D-450C-B616-4CA3BB4B80EC}" destId="{E5CC8979-22E9-46A3-8D42-5949CC4A08E4}" srcOrd="0" destOrd="0" presId="urn:microsoft.com/office/officeart/2011/layout/HexagonRadial"/>
    <dgm:cxn modelId="{697A62CF-4A63-4A8A-8DDC-243A116C5A3A}" type="presParOf" srcId="{A23CD6EE-C5D8-4783-9869-9E95BBD3C746}" destId="{09C9D167-F4C4-43D8-BBB0-D1340ADB0E88}" srcOrd="6" destOrd="0" presId="urn:microsoft.com/office/officeart/2011/layout/HexagonRadial"/>
    <dgm:cxn modelId="{1756B7C8-3C2C-4098-A7D0-87C4F496792F}" type="presParOf" srcId="{A23CD6EE-C5D8-4783-9869-9E95BBD3C746}" destId="{A5F91B1C-887A-474D-B15A-CCFF25F5EDF8}" srcOrd="7" destOrd="0" presId="urn:microsoft.com/office/officeart/2011/layout/HexagonRadial"/>
    <dgm:cxn modelId="{486AFD00-49F0-4D30-B9FD-4F16568A77D1}" type="presParOf" srcId="{A5F91B1C-887A-474D-B15A-CCFF25F5EDF8}" destId="{6074C510-2990-4968-AA05-57865395B058}" srcOrd="0" destOrd="0" presId="urn:microsoft.com/office/officeart/2011/layout/HexagonRadial"/>
    <dgm:cxn modelId="{90C28442-FAE3-4F48-91C9-9114312BB66D}" type="presParOf" srcId="{A23CD6EE-C5D8-4783-9869-9E95BBD3C746}" destId="{D7BE9CE9-1CFA-4386-B69D-D7FB29323F91}" srcOrd="8" destOrd="0" presId="urn:microsoft.com/office/officeart/2011/layout/HexagonRadial"/>
    <dgm:cxn modelId="{6BB96B76-8CDB-41C5-89A1-C12A794087EF}" type="presParOf" srcId="{A23CD6EE-C5D8-4783-9869-9E95BBD3C746}" destId="{F27D1D58-28E9-41F9-9D63-1A5569786E4F}" srcOrd="9" destOrd="0" presId="urn:microsoft.com/office/officeart/2011/layout/HexagonRadial"/>
    <dgm:cxn modelId="{C78F9485-0793-4EB7-A81D-5675FC73D88A}" type="presParOf" srcId="{F27D1D58-28E9-41F9-9D63-1A5569786E4F}" destId="{CB63AE3E-FCF3-401E-9529-45EE86322658}" srcOrd="0" destOrd="0" presId="urn:microsoft.com/office/officeart/2011/layout/HexagonRadial"/>
    <dgm:cxn modelId="{769C62FD-F158-4C1E-A85D-64F35CD61824}" type="presParOf" srcId="{A23CD6EE-C5D8-4783-9869-9E95BBD3C746}" destId="{0E034B3F-826B-4DBE-90FD-B381309F1BAA}" srcOrd="10" destOrd="0" presId="urn:microsoft.com/office/officeart/2011/layout/HexagonRadial"/>
    <dgm:cxn modelId="{4C636693-9FD5-4510-B4A2-C330F747F492}" type="presParOf" srcId="{A23CD6EE-C5D8-4783-9869-9E95BBD3C746}" destId="{9172B917-1F49-4C44-9786-3937408C5836}" srcOrd="11" destOrd="0" presId="urn:microsoft.com/office/officeart/2011/layout/HexagonRadial"/>
    <dgm:cxn modelId="{6BA11823-5BEA-4267-8797-8377164F27B6}" type="presParOf" srcId="{9172B917-1F49-4C44-9786-3937408C5836}" destId="{D5663441-970A-469D-BC05-BF51ACA32018}" srcOrd="0" destOrd="0" presId="urn:microsoft.com/office/officeart/2011/layout/HexagonRadial"/>
    <dgm:cxn modelId="{218462EC-5485-4F39-83C1-94E99717A743}" type="presParOf" srcId="{A23CD6EE-C5D8-4783-9869-9E95BBD3C746}" destId="{A6E2EA18-2671-4641-9D12-D76F21440EE2}"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2D28A7-C160-4AA2-8D12-39918FCF6A4F}">
      <dsp:nvSpPr>
        <dsp:cNvPr id="0" name=""/>
        <dsp:cNvSpPr/>
      </dsp:nvSpPr>
      <dsp:spPr>
        <a:xfrm>
          <a:off x="4632890" y="1908284"/>
          <a:ext cx="2387328" cy="2065135"/>
        </a:xfrm>
        <a:prstGeom prst="hexagon">
          <a:avLst>
            <a:gd name="adj" fmla="val 28570"/>
            <a:gd name="vf" fmla="val 11547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pt-PT" sz="2500" kern="1200" dirty="0">
              <a:latin typeface="Arial Narrow" panose="020B0606020202030204" pitchFamily="34" charset="0"/>
            </a:rPr>
            <a:t>“Imperativos” do capitalismo nacional</a:t>
          </a:r>
          <a:endParaRPr lang="en-GB" sz="2500" kern="1200" dirty="0">
            <a:latin typeface="Arial Narrow" panose="020B0606020202030204" pitchFamily="34" charset="0"/>
          </a:endParaRPr>
        </a:p>
      </dsp:txBody>
      <dsp:txXfrm>
        <a:off x="5028504" y="2250506"/>
        <a:ext cx="1596100" cy="1380691"/>
      </dsp:txXfrm>
    </dsp:sp>
    <dsp:sp modelId="{13B78A78-6E7F-4E10-964B-7C6C6DEBF0CB}">
      <dsp:nvSpPr>
        <dsp:cNvPr id="0" name=""/>
        <dsp:cNvSpPr/>
      </dsp:nvSpPr>
      <dsp:spPr>
        <a:xfrm>
          <a:off x="6127816" y="920256"/>
          <a:ext cx="900731" cy="776099"/>
        </a:xfrm>
        <a:prstGeom prst="hexagon">
          <a:avLst>
            <a:gd name="adj" fmla="val 28900"/>
            <a:gd name="vf" fmla="val 11547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3DBF47-62D3-43F3-868F-3A873B4839B2}">
      <dsp:nvSpPr>
        <dsp:cNvPr id="0" name=""/>
        <dsp:cNvSpPr/>
      </dsp:nvSpPr>
      <dsp:spPr>
        <a:xfrm>
          <a:off x="4772458" y="-30042"/>
          <a:ext cx="2108743" cy="1812682"/>
        </a:xfrm>
        <a:prstGeom prst="hexagon">
          <a:avLst>
            <a:gd name="adj" fmla="val 28570"/>
            <a:gd name="vf" fmla="val 11547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W-C, SAP, o subdesenvolvimento da burguesia nacional e sua estrutura social</a:t>
          </a:r>
          <a:endParaRPr lang="en-GB" sz="1800" kern="1200" dirty="0">
            <a:latin typeface="Arial Narrow" panose="020B0606020202030204" pitchFamily="34" charset="0"/>
          </a:endParaRPr>
        </a:p>
      </dsp:txBody>
      <dsp:txXfrm>
        <a:off x="5120814" y="269406"/>
        <a:ext cx="1412031" cy="1213786"/>
      </dsp:txXfrm>
    </dsp:sp>
    <dsp:sp modelId="{3EFBF359-18F9-491A-BE1E-A33382A1332F}">
      <dsp:nvSpPr>
        <dsp:cNvPr id="0" name=""/>
        <dsp:cNvSpPr/>
      </dsp:nvSpPr>
      <dsp:spPr>
        <a:xfrm>
          <a:off x="7179040" y="2371149"/>
          <a:ext cx="900731" cy="776099"/>
        </a:xfrm>
        <a:prstGeom prst="hexagon">
          <a:avLst>
            <a:gd name="adj" fmla="val 28900"/>
            <a:gd name="vf" fmla="val 11547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61EA7F-524F-40C7-8296-4F46D7C13B8A}">
      <dsp:nvSpPr>
        <dsp:cNvPr id="0" name=""/>
        <dsp:cNvSpPr/>
      </dsp:nvSpPr>
      <dsp:spPr>
        <a:xfrm>
          <a:off x="6532534" y="1002716"/>
          <a:ext cx="2185414" cy="1829184"/>
        </a:xfrm>
        <a:prstGeom prst="hexagon">
          <a:avLst>
            <a:gd name="adj" fmla="val 28570"/>
            <a:gd name="vf" fmla="val 11547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“Anti-imperialismo” como retórica legitimadora</a:t>
          </a:r>
          <a:endParaRPr lang="en-GB" sz="1800" kern="1200" dirty="0">
            <a:latin typeface="Arial Narrow" panose="020B0606020202030204" pitchFamily="34" charset="0"/>
          </a:endParaRPr>
        </a:p>
      </dsp:txBody>
      <dsp:txXfrm>
        <a:off x="6888851" y="1300952"/>
        <a:ext cx="1472780" cy="1232712"/>
      </dsp:txXfrm>
    </dsp:sp>
    <dsp:sp modelId="{E5CC8979-22E9-46A3-8D42-5949CC4A08E4}">
      <dsp:nvSpPr>
        <dsp:cNvPr id="0" name=""/>
        <dsp:cNvSpPr/>
      </dsp:nvSpPr>
      <dsp:spPr>
        <a:xfrm>
          <a:off x="6448792" y="4008935"/>
          <a:ext cx="900731" cy="776099"/>
        </a:xfrm>
        <a:prstGeom prst="hexagon">
          <a:avLst>
            <a:gd name="adj" fmla="val 28900"/>
            <a:gd name="vf" fmla="val 11547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233BDF-70DF-4F68-A36B-F1077DE32D60}">
      <dsp:nvSpPr>
        <dsp:cNvPr id="0" name=""/>
        <dsp:cNvSpPr/>
      </dsp:nvSpPr>
      <dsp:spPr>
        <a:xfrm>
          <a:off x="6533552" y="2934282"/>
          <a:ext cx="2183379" cy="2059062"/>
        </a:xfrm>
        <a:prstGeom prst="hexagon">
          <a:avLst>
            <a:gd name="adj" fmla="val 28570"/>
            <a:gd name="vf" fmla="val 11547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“Autenticidade” africana em contexto pós-colonial – o capitalismo nacional</a:t>
          </a:r>
          <a:endParaRPr lang="en-GB" sz="1800" kern="1200" dirty="0">
            <a:latin typeface="Arial Narrow" panose="020B0606020202030204" pitchFamily="34" charset="0"/>
          </a:endParaRPr>
        </a:p>
      </dsp:txBody>
      <dsp:txXfrm>
        <a:off x="6918663" y="3297466"/>
        <a:ext cx="1413157" cy="1332694"/>
      </dsp:txXfrm>
    </dsp:sp>
    <dsp:sp modelId="{6074C510-2990-4968-AA05-57865395B058}">
      <dsp:nvSpPr>
        <dsp:cNvPr id="0" name=""/>
        <dsp:cNvSpPr/>
      </dsp:nvSpPr>
      <dsp:spPr>
        <a:xfrm>
          <a:off x="4637333" y="4178943"/>
          <a:ext cx="900731" cy="776099"/>
        </a:xfrm>
        <a:prstGeom prst="hexagon">
          <a:avLst>
            <a:gd name="adj" fmla="val 28900"/>
            <a:gd name="vf" fmla="val 11547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E19350-B5C7-4C6B-8DC9-B66676A7E944}">
      <dsp:nvSpPr>
        <dsp:cNvPr id="0" name=""/>
        <dsp:cNvSpPr/>
      </dsp:nvSpPr>
      <dsp:spPr>
        <a:xfrm>
          <a:off x="4852798" y="4159730"/>
          <a:ext cx="1956398" cy="1692514"/>
        </a:xfrm>
        <a:prstGeom prst="hexagon">
          <a:avLst>
            <a:gd name="adj" fmla="val 28570"/>
            <a:gd name="vf" fmla="val 11547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Redução de capitalismo a um lado da equação: formação da burguesia</a:t>
          </a:r>
          <a:endParaRPr lang="en-GB" sz="1800" kern="1200" dirty="0">
            <a:latin typeface="Arial Narrow" panose="020B0606020202030204" pitchFamily="34" charset="0"/>
          </a:endParaRPr>
        </a:p>
      </dsp:txBody>
      <dsp:txXfrm>
        <a:off x="5177015" y="4440216"/>
        <a:ext cx="1307964" cy="1131542"/>
      </dsp:txXfrm>
    </dsp:sp>
    <dsp:sp modelId="{B7C84294-ED75-4A3D-A849-CB0EDA07B891}">
      <dsp:nvSpPr>
        <dsp:cNvPr id="0" name=""/>
        <dsp:cNvSpPr/>
      </dsp:nvSpPr>
      <dsp:spPr>
        <a:xfrm>
          <a:off x="3568894" y="2728633"/>
          <a:ext cx="900731" cy="776099"/>
        </a:xfrm>
        <a:prstGeom prst="hexagon">
          <a:avLst>
            <a:gd name="adj" fmla="val 28900"/>
            <a:gd name="vf" fmla="val 11547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19E6E8-947D-4875-A470-8870114AD7D4}">
      <dsp:nvSpPr>
        <dsp:cNvPr id="0" name=""/>
        <dsp:cNvSpPr/>
      </dsp:nvSpPr>
      <dsp:spPr>
        <a:xfrm>
          <a:off x="2988548" y="3062123"/>
          <a:ext cx="2079749" cy="1805709"/>
        </a:xfrm>
        <a:prstGeom prst="hexagon">
          <a:avLst>
            <a:gd name="adj" fmla="val 28570"/>
            <a:gd name="vf" fmla="val 11547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“Legitimidade” histórica da burguesia nacional: </a:t>
          </a:r>
          <a:r>
            <a:rPr lang="pt-PT" sz="1800" kern="1200" dirty="0" err="1">
              <a:latin typeface="Arial Narrow" panose="020B0606020202030204" pitchFamily="34" charset="0"/>
            </a:rPr>
            <a:t>protectora</a:t>
          </a:r>
          <a:r>
            <a:rPr lang="pt-PT" sz="1800" kern="1200" dirty="0">
              <a:latin typeface="Arial Narrow" panose="020B0606020202030204" pitchFamily="34" charset="0"/>
            </a:rPr>
            <a:t> da Nação </a:t>
          </a:r>
          <a:endParaRPr lang="en-GB" sz="1800" kern="1200" dirty="0">
            <a:latin typeface="Arial Narrow" panose="020B0606020202030204" pitchFamily="34" charset="0"/>
          </a:endParaRPr>
        </a:p>
      </dsp:txBody>
      <dsp:txXfrm>
        <a:off x="3333824" y="3361903"/>
        <a:ext cx="1389197" cy="1206149"/>
      </dsp:txXfrm>
    </dsp:sp>
    <dsp:sp modelId="{854924C2-5F57-4A5D-9106-AE3920FED0DE}">
      <dsp:nvSpPr>
        <dsp:cNvPr id="0" name=""/>
        <dsp:cNvSpPr/>
      </dsp:nvSpPr>
      <dsp:spPr>
        <a:xfrm>
          <a:off x="2899375" y="968187"/>
          <a:ext cx="2258094" cy="1893585"/>
        </a:xfrm>
        <a:prstGeom prst="hexagon">
          <a:avLst>
            <a:gd name="adj" fmla="val 28570"/>
            <a:gd name="vf" fmla="val 11547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“Libertação” da terra e dos Homens: o “direito” de acumular expropriando o Estado</a:t>
          </a:r>
          <a:endParaRPr lang="en-GB" sz="1800" kern="1200" dirty="0">
            <a:latin typeface="Arial Narrow" panose="020B0606020202030204" pitchFamily="34" charset="0"/>
          </a:endParaRPr>
        </a:p>
      </dsp:txBody>
      <dsp:txXfrm>
        <a:off x="3267882" y="1277208"/>
        <a:ext cx="1521080" cy="1275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2D28A7-C160-4AA2-8D12-39918FCF6A4F}">
      <dsp:nvSpPr>
        <dsp:cNvPr id="0" name=""/>
        <dsp:cNvSpPr/>
      </dsp:nvSpPr>
      <dsp:spPr>
        <a:xfrm>
          <a:off x="4694458" y="2003912"/>
          <a:ext cx="2494417" cy="2157772"/>
        </a:xfrm>
        <a:prstGeom prst="hexagon">
          <a:avLst>
            <a:gd name="adj" fmla="val 28570"/>
            <a:gd name="vf" fmla="val 11547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t-BR" sz="2000" b="1" kern="1200" noProof="0" dirty="0">
              <a:solidFill>
                <a:srgbClr val="C00000"/>
              </a:solidFill>
              <a:latin typeface="Arial Narrow" panose="020B0606020202030204" pitchFamily="34" charset="0"/>
            </a:rPr>
            <a:t>Reciclagem e expansão de estruturas de acumulação existentes em contexto neoliberal</a:t>
          </a:r>
          <a:endParaRPr lang="en-GB" sz="2000" b="1" kern="1200" noProof="0" dirty="0">
            <a:solidFill>
              <a:srgbClr val="C00000"/>
            </a:solidFill>
            <a:latin typeface="Arial Narrow" panose="020B0606020202030204" pitchFamily="34" charset="0"/>
          </a:endParaRPr>
        </a:p>
      </dsp:txBody>
      <dsp:txXfrm>
        <a:off x="5107818" y="2361485"/>
        <a:ext cx="1667697" cy="1442626"/>
      </dsp:txXfrm>
    </dsp:sp>
    <dsp:sp modelId="{3EFBF359-18F9-491A-BE1E-A33382A1332F}">
      <dsp:nvSpPr>
        <dsp:cNvPr id="0" name=""/>
        <dsp:cNvSpPr/>
      </dsp:nvSpPr>
      <dsp:spPr>
        <a:xfrm>
          <a:off x="6256442" y="971564"/>
          <a:ext cx="941136" cy="81091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3DBF47-62D3-43F3-868F-3A873B4839B2}">
      <dsp:nvSpPr>
        <dsp:cNvPr id="0" name=""/>
        <dsp:cNvSpPr/>
      </dsp:nvSpPr>
      <dsp:spPr>
        <a:xfrm>
          <a:off x="4830423" y="-41416"/>
          <a:ext cx="2231770" cy="1934103"/>
        </a:xfrm>
        <a:prstGeom prst="hexagon">
          <a:avLst>
            <a:gd name="adj" fmla="val 28570"/>
            <a:gd name="vf" fmla="val 115470"/>
          </a:avLst>
        </a:prstGeom>
        <a:solidFill>
          <a:srgbClr val="FF0000"/>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bg1"/>
              </a:solidFill>
              <a:latin typeface="Arial Narrow" panose="020B0606020202030204" pitchFamily="34" charset="0"/>
            </a:rPr>
            <a:t>W-C →SAP: </a:t>
          </a:r>
          <a:r>
            <a:rPr lang="en-GB" sz="1800" kern="1200" noProof="0" dirty="0" err="1">
              <a:solidFill>
                <a:schemeClr val="bg1"/>
              </a:solidFill>
              <a:latin typeface="Arial Narrow" panose="020B0606020202030204" pitchFamily="34" charset="0"/>
            </a:rPr>
            <a:t>neoliberalismo</a:t>
          </a:r>
          <a:r>
            <a:rPr lang="en-GB" sz="1800" kern="1200" noProof="0" dirty="0">
              <a:solidFill>
                <a:schemeClr val="bg1"/>
              </a:solidFill>
              <a:latin typeface="Arial Narrow" panose="020B0606020202030204" pitchFamily="34" charset="0"/>
            </a:rPr>
            <a:t>, </a:t>
          </a:r>
          <a:r>
            <a:rPr lang="en-GB" sz="1800" kern="1200" noProof="0" dirty="0" err="1">
              <a:solidFill>
                <a:schemeClr val="bg1"/>
              </a:solidFill>
              <a:latin typeface="Arial Narrow" panose="020B0606020202030204" pitchFamily="34" charset="0"/>
            </a:rPr>
            <a:t>privatizações</a:t>
          </a:r>
          <a:r>
            <a:rPr lang="en-GB" sz="1800" kern="1200" noProof="0" dirty="0">
              <a:solidFill>
                <a:schemeClr val="bg1"/>
              </a:solidFill>
              <a:latin typeface="Arial Narrow" panose="020B0606020202030204" pitchFamily="34" charset="0"/>
            </a:rPr>
            <a:t> &amp; </a:t>
          </a:r>
          <a:r>
            <a:rPr lang="en-GB" sz="1800" kern="1200" noProof="0" dirty="0" err="1">
              <a:solidFill>
                <a:schemeClr val="bg1"/>
              </a:solidFill>
              <a:latin typeface="Arial Narrow" panose="020B0606020202030204" pitchFamily="34" charset="0"/>
            </a:rPr>
            <a:t>liberalização</a:t>
          </a:r>
          <a:r>
            <a:rPr lang="en-GB" sz="1800" kern="1200" noProof="0" dirty="0">
              <a:solidFill>
                <a:schemeClr val="bg1"/>
              </a:solidFill>
              <a:latin typeface="Arial Narrow" panose="020B0606020202030204" pitchFamily="34" charset="0"/>
            </a:rPr>
            <a:t> and </a:t>
          </a:r>
          <a:r>
            <a:rPr lang="en-GB" sz="1800" kern="1200" noProof="0" dirty="0" err="1">
              <a:solidFill>
                <a:schemeClr val="bg1"/>
              </a:solidFill>
              <a:latin typeface="Arial Narrow" panose="020B0606020202030204" pitchFamily="34" charset="0"/>
            </a:rPr>
            <a:t>políticas</a:t>
          </a:r>
          <a:r>
            <a:rPr lang="en-GB" sz="1800" kern="1200" noProof="0" dirty="0">
              <a:solidFill>
                <a:schemeClr val="bg1"/>
              </a:solidFill>
              <a:latin typeface="Arial Narrow" panose="020B0606020202030204" pitchFamily="34" charset="0"/>
            </a:rPr>
            <a:t> </a:t>
          </a:r>
          <a:r>
            <a:rPr lang="en-GB" sz="1800" kern="1200" noProof="0" dirty="0" err="1">
              <a:solidFill>
                <a:schemeClr val="bg1"/>
              </a:solidFill>
              <a:latin typeface="Arial Narrow" panose="020B0606020202030204" pitchFamily="34" charset="0"/>
            </a:rPr>
            <a:t>monetárias</a:t>
          </a:r>
          <a:r>
            <a:rPr lang="en-GB" sz="1800" kern="1200" noProof="0" dirty="0">
              <a:solidFill>
                <a:schemeClr val="bg1"/>
              </a:solidFill>
              <a:latin typeface="Arial Narrow" panose="020B0606020202030204" pitchFamily="34" charset="0"/>
            </a:rPr>
            <a:t> </a:t>
          </a:r>
          <a:r>
            <a:rPr lang="en-GB" sz="1800" kern="1200" noProof="0" dirty="0" err="1">
              <a:solidFill>
                <a:schemeClr val="bg1"/>
              </a:solidFill>
              <a:latin typeface="Arial Narrow" panose="020B0606020202030204" pitchFamily="34" charset="0"/>
            </a:rPr>
            <a:t>restritivas</a:t>
          </a:r>
          <a:endParaRPr lang="en-GB" sz="1800" kern="1200" noProof="0" dirty="0">
            <a:solidFill>
              <a:schemeClr val="bg1"/>
            </a:solidFill>
            <a:latin typeface="Arial Narrow" panose="020B0606020202030204" pitchFamily="34" charset="0"/>
          </a:endParaRPr>
        </a:p>
      </dsp:txBody>
      <dsp:txXfrm>
        <a:off x="5200595" y="279383"/>
        <a:ext cx="1491426" cy="1292505"/>
      </dsp:txXfrm>
    </dsp:sp>
    <dsp:sp modelId="{E5CC8979-22E9-46A3-8D42-5949CC4A08E4}">
      <dsp:nvSpPr>
        <dsp:cNvPr id="0" name=""/>
        <dsp:cNvSpPr/>
      </dsp:nvSpPr>
      <dsp:spPr>
        <a:xfrm>
          <a:off x="7354822" y="2487540"/>
          <a:ext cx="941136" cy="81091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BD78D0-B4BE-4641-AFFF-5A6AF01D77A5}">
      <dsp:nvSpPr>
        <dsp:cNvPr id="0" name=""/>
        <dsp:cNvSpPr/>
      </dsp:nvSpPr>
      <dsp:spPr>
        <a:xfrm>
          <a:off x="6683883" y="1040038"/>
          <a:ext cx="2274309" cy="1946606"/>
        </a:xfrm>
        <a:prstGeom prst="hexagon">
          <a:avLst>
            <a:gd name="adj" fmla="val 28570"/>
            <a:gd name="vf" fmla="val 115470"/>
          </a:avLst>
        </a:prstGeom>
        <a:solidFill>
          <a:srgbClr val="FF0000"/>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err="1">
              <a:solidFill>
                <a:schemeClr val="bg1"/>
              </a:solidFill>
              <a:latin typeface="Arial Narrow" panose="020B0606020202030204" pitchFamily="34" charset="0"/>
            </a:rPr>
            <a:t>Globalização</a:t>
          </a:r>
          <a:r>
            <a:rPr lang="en-GB" sz="1800" kern="1200" noProof="0" dirty="0">
              <a:solidFill>
                <a:schemeClr val="bg1"/>
              </a:solidFill>
              <a:latin typeface="Arial Narrow" panose="020B0606020202030204" pitchFamily="34" charset="0"/>
            </a:rPr>
            <a:t> do capital </a:t>
          </a:r>
          <a:r>
            <a:rPr lang="en-GB" sz="1800" kern="1200" noProof="0" dirty="0" err="1">
              <a:solidFill>
                <a:schemeClr val="bg1"/>
              </a:solidFill>
              <a:latin typeface="Arial Narrow" panose="020B0606020202030204" pitchFamily="34" charset="0"/>
            </a:rPr>
            <a:t>sul-africano</a:t>
          </a:r>
          <a:r>
            <a:rPr lang="en-GB" sz="1800" kern="1200" noProof="0" dirty="0">
              <a:solidFill>
                <a:schemeClr val="bg1"/>
              </a:solidFill>
              <a:latin typeface="Arial Narrow" panose="020B0606020202030204" pitchFamily="34" charset="0"/>
            </a:rPr>
            <a:t>: MEC, K </a:t>
          </a:r>
          <a:r>
            <a:rPr lang="en-GB" sz="1800" kern="1200" noProof="0" dirty="0" err="1">
              <a:solidFill>
                <a:schemeClr val="bg1"/>
              </a:solidFill>
              <a:latin typeface="Arial Narrow" panose="020B0606020202030204" pitchFamily="34" charset="0"/>
            </a:rPr>
            <a:t>oligopolista</a:t>
          </a:r>
          <a:r>
            <a:rPr lang="en-GB" sz="1800" kern="1200" noProof="0" dirty="0">
              <a:solidFill>
                <a:schemeClr val="bg1"/>
              </a:solidFill>
              <a:latin typeface="Arial Narrow" panose="020B0606020202030204" pitchFamily="34" charset="0"/>
            </a:rPr>
            <a:t> e </a:t>
          </a:r>
          <a:r>
            <a:rPr lang="en-GB" sz="1800" kern="1200" noProof="0" dirty="0" err="1">
              <a:solidFill>
                <a:schemeClr val="bg1"/>
              </a:solidFill>
              <a:latin typeface="Arial Narrow" panose="020B0606020202030204" pitchFamily="34" charset="0"/>
            </a:rPr>
            <a:t>finanças</a:t>
          </a:r>
          <a:endParaRPr lang="en-GB" sz="1800" kern="1200" noProof="0" dirty="0">
            <a:solidFill>
              <a:schemeClr val="bg1"/>
            </a:solidFill>
            <a:latin typeface="Arial Narrow" panose="020B0606020202030204" pitchFamily="34" charset="0"/>
          </a:endParaRPr>
        </a:p>
      </dsp:txBody>
      <dsp:txXfrm>
        <a:off x="7058791" y="1360925"/>
        <a:ext cx="1524493" cy="1304832"/>
      </dsp:txXfrm>
    </dsp:sp>
    <dsp:sp modelId="{6074C510-2990-4968-AA05-57865395B058}">
      <dsp:nvSpPr>
        <dsp:cNvPr id="0" name=""/>
        <dsp:cNvSpPr/>
      </dsp:nvSpPr>
      <dsp:spPr>
        <a:xfrm>
          <a:off x="6591816" y="4198793"/>
          <a:ext cx="941136" cy="81091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C9D167-F4C4-43D8-BBB0-D1340ADB0E88}">
      <dsp:nvSpPr>
        <dsp:cNvPr id="0" name=""/>
        <dsp:cNvSpPr/>
      </dsp:nvSpPr>
      <dsp:spPr>
        <a:xfrm>
          <a:off x="6654305" y="3225959"/>
          <a:ext cx="2333467" cy="1851375"/>
        </a:xfrm>
        <a:prstGeom prst="hexagon">
          <a:avLst>
            <a:gd name="adj" fmla="val 28570"/>
            <a:gd name="vf" fmla="val 115470"/>
          </a:avLst>
        </a:prstGeom>
        <a:solidFill>
          <a:srgbClr val="00B050"/>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err="1">
              <a:latin typeface="Arial Narrow" panose="020B0606020202030204" pitchFamily="34" charset="0"/>
            </a:rPr>
            <a:t>Financeirização</a:t>
          </a:r>
          <a:r>
            <a:rPr lang="en-GB" sz="1800" kern="1200" noProof="0" dirty="0">
              <a:latin typeface="Arial Narrow" panose="020B0606020202030204" pitchFamily="34" charset="0"/>
            </a:rPr>
            <a:t> e a </a:t>
          </a:r>
          <a:r>
            <a:rPr lang="en-GB" sz="1800" kern="1200" noProof="0" dirty="0" err="1">
              <a:latin typeface="Arial Narrow" panose="020B0606020202030204" pitchFamily="34" charset="0"/>
            </a:rPr>
            <a:t>emergência</a:t>
          </a:r>
          <a:r>
            <a:rPr lang="en-GB" sz="1800" kern="1200" noProof="0" dirty="0">
              <a:latin typeface="Arial Narrow" panose="020B0606020202030204" pitchFamily="34" charset="0"/>
            </a:rPr>
            <a:t> da China, do </a:t>
          </a:r>
          <a:r>
            <a:rPr lang="en-GB" sz="1800" kern="1200" noProof="0" dirty="0" err="1">
              <a:latin typeface="Arial Narrow" panose="020B0606020202030204" pitchFamily="34" charset="0"/>
            </a:rPr>
            <a:t>Brasil</a:t>
          </a:r>
          <a:r>
            <a:rPr lang="en-GB" sz="1800" kern="1200" noProof="0" dirty="0">
              <a:latin typeface="Arial Narrow" panose="020B0606020202030204" pitchFamily="34" charset="0"/>
            </a:rPr>
            <a:t> e da </a:t>
          </a:r>
          <a:r>
            <a:rPr lang="en-GB" sz="1800" kern="1200" noProof="0" dirty="0" err="1">
              <a:latin typeface="Arial Narrow" panose="020B0606020202030204" pitchFamily="34" charset="0"/>
            </a:rPr>
            <a:t>Índia</a:t>
          </a:r>
          <a:endParaRPr lang="en-GB" sz="1800" kern="1200" noProof="0" dirty="0">
            <a:latin typeface="Arial Narrow" panose="020B0606020202030204" pitchFamily="34" charset="0"/>
          </a:endParaRPr>
        </a:p>
      </dsp:txBody>
      <dsp:txXfrm>
        <a:off x="7025073" y="3520127"/>
        <a:ext cx="1591931" cy="1263039"/>
      </dsp:txXfrm>
    </dsp:sp>
    <dsp:sp modelId="{CB63AE3E-FCF3-401E-9529-45EE86322658}">
      <dsp:nvSpPr>
        <dsp:cNvPr id="0" name=""/>
        <dsp:cNvSpPr/>
      </dsp:nvSpPr>
      <dsp:spPr>
        <a:xfrm>
          <a:off x="4699100" y="4376427"/>
          <a:ext cx="941136" cy="81091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BE9CE9-1CFA-4386-B69D-D7FB29323F91}">
      <dsp:nvSpPr>
        <dsp:cNvPr id="0" name=""/>
        <dsp:cNvSpPr/>
      </dsp:nvSpPr>
      <dsp:spPr>
        <a:xfrm>
          <a:off x="4924230" y="4356352"/>
          <a:ext cx="2044157" cy="1768436"/>
        </a:xfrm>
        <a:prstGeom prst="hexagon">
          <a:avLst>
            <a:gd name="adj" fmla="val 28570"/>
            <a:gd name="vf" fmla="val 115470"/>
          </a:avLst>
        </a:prstGeom>
        <a:solidFill>
          <a:srgbClr val="00B050"/>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err="1">
              <a:latin typeface="Arial Narrow" panose="020B0606020202030204" pitchFamily="34" charset="0"/>
            </a:rPr>
            <a:t>Utilização</a:t>
          </a:r>
          <a:r>
            <a:rPr lang="en-GB" sz="1800" kern="1200" noProof="0" dirty="0">
              <a:latin typeface="Arial Narrow" panose="020B0606020202030204" pitchFamily="34" charset="0"/>
            </a:rPr>
            <a:t> de </a:t>
          </a:r>
          <a:r>
            <a:rPr lang="en-GB" sz="1800" kern="1200" noProof="0" dirty="0" err="1">
              <a:latin typeface="Arial Narrow" panose="020B0606020202030204" pitchFamily="34" charset="0"/>
            </a:rPr>
            <a:t>recursos</a:t>
          </a:r>
          <a:r>
            <a:rPr lang="en-GB" sz="1800" kern="1200" noProof="0" dirty="0">
              <a:latin typeface="Arial Narrow" panose="020B0606020202030204" pitchFamily="34" charset="0"/>
            </a:rPr>
            <a:t> </a:t>
          </a:r>
          <a:r>
            <a:rPr lang="en-GB" sz="1800" kern="1200" noProof="0" dirty="0" err="1">
              <a:latin typeface="Arial Narrow" panose="020B0606020202030204" pitchFamily="34" charset="0"/>
            </a:rPr>
            <a:t>naturais</a:t>
          </a:r>
          <a:r>
            <a:rPr lang="en-GB" sz="1800" kern="1200" noProof="0" dirty="0">
              <a:latin typeface="Arial Narrow" panose="020B0606020202030204" pitchFamily="34" charset="0"/>
            </a:rPr>
            <a:t> </a:t>
          </a:r>
          <a:r>
            <a:rPr lang="en-GB" sz="1800" kern="1200" noProof="0" dirty="0" err="1">
              <a:latin typeface="Arial Narrow" panose="020B0606020202030204" pitchFamily="34" charset="0"/>
            </a:rPr>
            <a:t>estratégicos</a:t>
          </a:r>
          <a:r>
            <a:rPr lang="en-GB" sz="1800" kern="1200" noProof="0" dirty="0">
              <a:latin typeface="Arial Narrow" panose="020B0606020202030204" pitchFamily="34" charset="0"/>
            </a:rPr>
            <a:t> para </a:t>
          </a:r>
          <a:r>
            <a:rPr lang="en-GB" sz="1800" kern="1200" noProof="0" dirty="0" err="1">
              <a:latin typeface="Arial Narrow" panose="020B0606020202030204" pitchFamily="34" charset="0"/>
            </a:rPr>
            <a:t>acumulação</a:t>
          </a:r>
          <a:endParaRPr lang="en-GB" sz="1800" kern="1200" noProof="0" dirty="0">
            <a:latin typeface="Arial Narrow" panose="020B0606020202030204" pitchFamily="34" charset="0"/>
          </a:endParaRPr>
        </a:p>
      </dsp:txBody>
      <dsp:txXfrm>
        <a:off x="5262990" y="4649420"/>
        <a:ext cx="1366637" cy="1182300"/>
      </dsp:txXfrm>
    </dsp:sp>
    <dsp:sp modelId="{D5663441-970A-469D-BC05-BF51ACA32018}">
      <dsp:nvSpPr>
        <dsp:cNvPr id="0" name=""/>
        <dsp:cNvSpPr/>
      </dsp:nvSpPr>
      <dsp:spPr>
        <a:xfrm>
          <a:off x="3582733" y="2861059"/>
          <a:ext cx="941136" cy="81091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034B3F-826B-4DBE-90FD-B381309F1BAA}">
      <dsp:nvSpPr>
        <dsp:cNvPr id="0" name=""/>
        <dsp:cNvSpPr/>
      </dsp:nvSpPr>
      <dsp:spPr>
        <a:xfrm>
          <a:off x="2603899" y="3220588"/>
          <a:ext cx="2632629" cy="2039413"/>
        </a:xfrm>
        <a:prstGeom prst="hexagon">
          <a:avLst>
            <a:gd name="adj" fmla="val 28570"/>
            <a:gd name="vf" fmla="val 115470"/>
          </a:avLst>
        </a:prstGeom>
        <a:solidFill>
          <a:schemeClr val="accent4">
            <a:lumMod val="60000"/>
            <a:lumOff val="4000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noProof="0" dirty="0" err="1">
              <a:latin typeface="Arial Narrow" panose="020B0606020202030204" pitchFamily="34" charset="0"/>
            </a:rPr>
            <a:t>Mercadorização</a:t>
          </a:r>
          <a:r>
            <a:rPr lang="pt-PT" sz="1800" kern="1200" noProof="0" dirty="0">
              <a:latin typeface="Arial Narrow" panose="020B0606020202030204" pitchFamily="34" charset="0"/>
            </a:rPr>
            <a:t>, privatização e </a:t>
          </a:r>
          <a:r>
            <a:rPr lang="pt-PT" sz="1800" kern="1200" noProof="0" dirty="0" err="1">
              <a:latin typeface="Arial Narrow" panose="020B0606020202030204" pitchFamily="34" charset="0"/>
            </a:rPr>
            <a:t>financeirização</a:t>
          </a:r>
          <a:r>
            <a:rPr lang="pt-PT" sz="1800" kern="1200" noProof="0" dirty="0">
              <a:latin typeface="Arial Narrow" panose="020B0606020202030204" pitchFamily="34" charset="0"/>
            </a:rPr>
            <a:t> de </a:t>
          </a:r>
          <a:r>
            <a:rPr lang="pt-PT" sz="1800" kern="1200" noProof="0" dirty="0" err="1">
              <a:latin typeface="Arial Narrow" panose="020B0606020202030204" pitchFamily="34" charset="0"/>
            </a:rPr>
            <a:t>resursos</a:t>
          </a:r>
          <a:r>
            <a:rPr lang="pt-PT" sz="1800" kern="1200" noProof="0" dirty="0">
              <a:latin typeface="Arial Narrow" panose="020B0606020202030204" pitchFamily="34" charset="0"/>
            </a:rPr>
            <a:t> estratégicos, incluindo </a:t>
          </a:r>
          <a:r>
            <a:rPr lang="pt-PT" sz="1800" kern="1200" noProof="0" dirty="0" err="1">
              <a:latin typeface="Arial Narrow" panose="020B0606020202030204" pitchFamily="34" charset="0"/>
            </a:rPr>
            <a:t>infra-estruturas</a:t>
          </a:r>
          <a:r>
            <a:rPr lang="pt-PT" sz="1800" kern="1200" noProof="0" dirty="0">
              <a:latin typeface="Arial Narrow" panose="020B0606020202030204" pitchFamily="34" charset="0"/>
            </a:rPr>
            <a:t> públicas</a:t>
          </a:r>
          <a:endParaRPr lang="en-GB" sz="1800" kern="1200" noProof="0" dirty="0">
            <a:latin typeface="Arial Narrow" panose="020B0606020202030204" pitchFamily="34" charset="0"/>
          </a:endParaRPr>
        </a:p>
      </dsp:txBody>
      <dsp:txXfrm>
        <a:off x="3017505" y="3540995"/>
        <a:ext cx="1805417" cy="1398599"/>
      </dsp:txXfrm>
    </dsp:sp>
    <dsp:sp modelId="{A6E2EA18-2671-4641-9D12-D76F21440EE2}">
      <dsp:nvSpPr>
        <dsp:cNvPr id="0" name=""/>
        <dsp:cNvSpPr/>
      </dsp:nvSpPr>
      <dsp:spPr>
        <a:xfrm>
          <a:off x="2885113" y="1040036"/>
          <a:ext cx="2355523" cy="1941742"/>
        </a:xfrm>
        <a:prstGeom prst="hexagon">
          <a:avLst>
            <a:gd name="adj" fmla="val 28570"/>
            <a:gd name="vf" fmla="val 115470"/>
          </a:avLst>
        </a:prstGeom>
        <a:solidFill>
          <a:schemeClr val="accent4">
            <a:lumMod val="60000"/>
            <a:lumOff val="4000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a:latin typeface="Arial Narrow" panose="020B0606020202030204" pitchFamily="34" charset="0"/>
            </a:rPr>
            <a:t>“</a:t>
          </a:r>
          <a:r>
            <a:rPr lang="en-GB" sz="1800" kern="1200" noProof="0" dirty="0" err="1">
              <a:latin typeface="Arial Narrow" panose="020B0606020202030204" pitchFamily="34" charset="0"/>
            </a:rPr>
            <a:t>Espaço</a:t>
          </a:r>
          <a:r>
            <a:rPr lang="en-GB" sz="1800" kern="1200" noProof="0" dirty="0">
              <a:latin typeface="Arial Narrow" panose="020B0606020202030204" pitchFamily="34" charset="0"/>
            </a:rPr>
            <a:t> de </a:t>
          </a:r>
          <a:r>
            <a:rPr lang="en-GB" sz="1800" kern="1200" noProof="0" dirty="0" err="1">
              <a:latin typeface="Arial Narrow" panose="020B0606020202030204" pitchFamily="34" charset="0"/>
            </a:rPr>
            <a:t>dívida</a:t>
          </a:r>
          <a:r>
            <a:rPr lang="en-GB" sz="1800" kern="1200" noProof="0" dirty="0">
              <a:latin typeface="Arial Narrow" panose="020B0606020202030204" pitchFamily="34" charset="0"/>
            </a:rPr>
            <a:t> </a:t>
          </a:r>
          <a:r>
            <a:rPr lang="en-GB" sz="1800" kern="1200" noProof="0" dirty="0" err="1">
              <a:latin typeface="Arial Narrow" panose="020B0606020202030204" pitchFamily="34" charset="0"/>
            </a:rPr>
            <a:t>pública</a:t>
          </a:r>
          <a:r>
            <a:rPr lang="en-GB" sz="1800" kern="1200" noProof="0" dirty="0">
              <a:latin typeface="Arial Narrow" panose="020B0606020202030204" pitchFamily="34" charset="0"/>
            </a:rPr>
            <a:t>” </a:t>
          </a:r>
          <a:r>
            <a:rPr lang="en-GB" sz="1800" kern="1200" noProof="0" dirty="0" err="1">
              <a:latin typeface="Arial Narrow" panose="020B0606020202030204" pitchFamily="34" charset="0"/>
            </a:rPr>
            <a:t>como</a:t>
          </a:r>
          <a:r>
            <a:rPr lang="en-GB" sz="1800" kern="1200" noProof="0" dirty="0">
              <a:latin typeface="Arial Narrow" panose="020B0606020202030204" pitchFamily="34" charset="0"/>
            </a:rPr>
            <a:t> </a:t>
          </a:r>
          <a:r>
            <a:rPr lang="en-GB" sz="1800" kern="1200" noProof="0" dirty="0" err="1">
              <a:latin typeface="Arial Narrow" panose="020B0606020202030204" pitchFamily="34" charset="0"/>
            </a:rPr>
            <a:t>instrumento</a:t>
          </a:r>
          <a:r>
            <a:rPr lang="en-GB" sz="1800" kern="1200" noProof="0" dirty="0">
              <a:latin typeface="Arial Narrow" panose="020B0606020202030204" pitchFamily="34" charset="0"/>
            </a:rPr>
            <a:t> de </a:t>
          </a:r>
          <a:r>
            <a:rPr lang="en-GB" sz="1800" kern="1200" noProof="0" dirty="0" err="1">
              <a:latin typeface="Arial Narrow" panose="020B0606020202030204" pitchFamily="34" charset="0"/>
            </a:rPr>
            <a:t>acumulação</a:t>
          </a:r>
          <a:r>
            <a:rPr lang="en-GB" sz="1800" kern="1200" noProof="0" dirty="0">
              <a:latin typeface="Arial Narrow" panose="020B0606020202030204" pitchFamily="34" charset="0"/>
            </a:rPr>
            <a:t> e </a:t>
          </a:r>
          <a:r>
            <a:rPr lang="en-GB" sz="1800" kern="1200" noProof="0" dirty="0" err="1">
              <a:latin typeface="Arial Narrow" panose="020B0606020202030204" pitchFamily="34" charset="0"/>
            </a:rPr>
            <a:t>como</a:t>
          </a:r>
          <a:r>
            <a:rPr lang="en-GB" sz="1800" kern="1200" noProof="0" dirty="0">
              <a:latin typeface="Arial Narrow" panose="020B0606020202030204" pitchFamily="34" charset="0"/>
            </a:rPr>
            <a:t> </a:t>
          </a:r>
          <a:r>
            <a:rPr lang="en-GB" sz="1800" kern="1200" noProof="0" dirty="0" err="1">
              <a:latin typeface="Arial Narrow" panose="020B0606020202030204" pitchFamily="34" charset="0"/>
            </a:rPr>
            <a:t>armadilha</a:t>
          </a:r>
          <a:endParaRPr lang="en-GB" sz="1800" kern="1200" noProof="0" dirty="0">
            <a:latin typeface="Arial Narrow" panose="020B0606020202030204" pitchFamily="34" charset="0"/>
          </a:endParaRPr>
        </a:p>
      </dsp:txBody>
      <dsp:txXfrm>
        <a:off x="3266325" y="1354283"/>
        <a:ext cx="1593099" cy="1313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2D28A7-C160-4AA2-8D12-39918FCF6A4F}">
      <dsp:nvSpPr>
        <dsp:cNvPr id="0" name=""/>
        <dsp:cNvSpPr/>
      </dsp:nvSpPr>
      <dsp:spPr>
        <a:xfrm>
          <a:off x="4555804" y="1951841"/>
          <a:ext cx="2429600" cy="2101702"/>
        </a:xfrm>
        <a:prstGeom prst="hexagon">
          <a:avLst>
            <a:gd name="adj" fmla="val 28570"/>
            <a:gd name="vf" fmla="val 11547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pt-PT" sz="2500" kern="1200" dirty="0">
              <a:latin typeface="Arial Narrow" panose="020B0606020202030204" pitchFamily="34" charset="0"/>
            </a:rPr>
            <a:t>As “ondas” de expropriação do Estado</a:t>
          </a:r>
          <a:endParaRPr lang="en-GB" sz="2500" kern="1200" dirty="0">
            <a:latin typeface="Arial Narrow" panose="020B0606020202030204" pitchFamily="34" charset="0"/>
          </a:endParaRPr>
        </a:p>
      </dsp:txBody>
      <dsp:txXfrm>
        <a:off x="4958423" y="2300122"/>
        <a:ext cx="1624362" cy="1405140"/>
      </dsp:txXfrm>
    </dsp:sp>
    <dsp:sp modelId="{3EFBF359-18F9-491A-BE1E-A33382A1332F}">
      <dsp:nvSpPr>
        <dsp:cNvPr id="0" name=""/>
        <dsp:cNvSpPr/>
      </dsp:nvSpPr>
      <dsp:spPr>
        <a:xfrm>
          <a:off x="6077201" y="946318"/>
          <a:ext cx="916681" cy="789842"/>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3DBF47-62D3-43F3-868F-3A873B4839B2}">
      <dsp:nvSpPr>
        <dsp:cNvPr id="0" name=""/>
        <dsp:cNvSpPr/>
      </dsp:nvSpPr>
      <dsp:spPr>
        <a:xfrm>
          <a:off x="4688237" y="-40340"/>
          <a:ext cx="2173778" cy="1883846"/>
        </a:xfrm>
        <a:prstGeom prst="hexagon">
          <a:avLst>
            <a:gd name="adj" fmla="val 28570"/>
            <a:gd name="vf" fmla="val 115470"/>
          </a:avLst>
        </a:prstGeom>
        <a:solidFill>
          <a:srgbClr val="7030A0"/>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solidFill>
                <a:schemeClr val="bg1"/>
              </a:solidFill>
              <a:latin typeface="Arial Narrow" panose="020B0606020202030204" pitchFamily="34" charset="0"/>
            </a:rPr>
            <a:t>“Onda” 1: privatizações (1987-1995) com subsídio implícito</a:t>
          </a:r>
          <a:endParaRPr lang="en-GB" sz="1800" kern="1200" dirty="0">
            <a:solidFill>
              <a:schemeClr val="bg1"/>
            </a:solidFill>
            <a:latin typeface="Arial Narrow" panose="020B0606020202030204" pitchFamily="34" charset="0"/>
          </a:endParaRPr>
        </a:p>
      </dsp:txBody>
      <dsp:txXfrm>
        <a:off x="5048790" y="272124"/>
        <a:ext cx="1452672" cy="1258918"/>
      </dsp:txXfrm>
    </dsp:sp>
    <dsp:sp modelId="{E5CC8979-22E9-46A3-8D42-5949CC4A08E4}">
      <dsp:nvSpPr>
        <dsp:cNvPr id="0" name=""/>
        <dsp:cNvSpPr/>
      </dsp:nvSpPr>
      <dsp:spPr>
        <a:xfrm>
          <a:off x="7147039" y="2422902"/>
          <a:ext cx="916681" cy="789842"/>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BD78D0-B4BE-4641-AFFF-5A6AF01D77A5}">
      <dsp:nvSpPr>
        <dsp:cNvPr id="0" name=""/>
        <dsp:cNvSpPr/>
      </dsp:nvSpPr>
      <dsp:spPr>
        <a:xfrm>
          <a:off x="6493535" y="1013013"/>
          <a:ext cx="2215211" cy="1896024"/>
        </a:xfrm>
        <a:prstGeom prst="hexagon">
          <a:avLst>
            <a:gd name="adj" fmla="val 28570"/>
            <a:gd name="vf" fmla="val 115470"/>
          </a:avLst>
        </a:prstGeom>
        <a:solidFill>
          <a:srgbClr val="00B050"/>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solidFill>
                <a:schemeClr val="bg1"/>
              </a:solidFill>
              <a:latin typeface="Arial Narrow" panose="020B0606020202030204" pitchFamily="34" charset="0"/>
            </a:rPr>
            <a:t>“Onda” 2: Recursos estratégicos por K multinacional + porosidade económica</a:t>
          </a:r>
          <a:endParaRPr lang="en-GB" sz="1800" kern="1200" dirty="0">
            <a:solidFill>
              <a:schemeClr val="bg1"/>
            </a:solidFill>
            <a:latin typeface="Arial Narrow" panose="020B0606020202030204" pitchFamily="34" charset="0"/>
          </a:endParaRPr>
        </a:p>
      </dsp:txBody>
      <dsp:txXfrm>
        <a:off x="6858701" y="1325562"/>
        <a:ext cx="1484879" cy="1270926"/>
      </dsp:txXfrm>
    </dsp:sp>
    <dsp:sp modelId="{6074C510-2990-4968-AA05-57865395B058}">
      <dsp:nvSpPr>
        <dsp:cNvPr id="0" name=""/>
        <dsp:cNvSpPr/>
      </dsp:nvSpPr>
      <dsp:spPr>
        <a:xfrm>
          <a:off x="6403860" y="4089688"/>
          <a:ext cx="916681" cy="789842"/>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C9D167-F4C4-43D8-BBB0-D1340ADB0E88}">
      <dsp:nvSpPr>
        <dsp:cNvPr id="0" name=""/>
        <dsp:cNvSpPr/>
      </dsp:nvSpPr>
      <dsp:spPr>
        <a:xfrm>
          <a:off x="6464725" y="3142133"/>
          <a:ext cx="2272832" cy="1803268"/>
        </a:xfrm>
        <a:prstGeom prst="hexagon">
          <a:avLst>
            <a:gd name="adj" fmla="val 28570"/>
            <a:gd name="vf" fmla="val 115470"/>
          </a:avLst>
        </a:prstGeom>
        <a:solidFill>
          <a:srgbClr val="00B050"/>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solidFill>
                <a:schemeClr val="bg1"/>
              </a:solidFill>
              <a:latin typeface="Arial Narrow" panose="020B0606020202030204" pitchFamily="34" charset="0"/>
            </a:rPr>
            <a:t>“Onda” 3: Sobre-exploração da margem de endividamento</a:t>
          </a:r>
          <a:endParaRPr lang="en-GB" sz="1800" kern="1200" dirty="0">
            <a:solidFill>
              <a:schemeClr val="bg1"/>
            </a:solidFill>
            <a:latin typeface="Arial Narrow" panose="020B0606020202030204" pitchFamily="34" charset="0"/>
          </a:endParaRPr>
        </a:p>
      </dsp:txBody>
      <dsp:txXfrm>
        <a:off x="6825859" y="3428657"/>
        <a:ext cx="1550564" cy="1230220"/>
      </dsp:txXfrm>
    </dsp:sp>
    <dsp:sp modelId="{CB63AE3E-FCF3-401E-9529-45EE86322658}">
      <dsp:nvSpPr>
        <dsp:cNvPr id="0" name=""/>
        <dsp:cNvSpPr/>
      </dsp:nvSpPr>
      <dsp:spPr>
        <a:xfrm>
          <a:off x="4560325" y="4262707"/>
          <a:ext cx="916681" cy="789842"/>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BE9CE9-1CFA-4386-B69D-D7FB29323F91}">
      <dsp:nvSpPr>
        <dsp:cNvPr id="0" name=""/>
        <dsp:cNvSpPr/>
      </dsp:nvSpPr>
      <dsp:spPr>
        <a:xfrm>
          <a:off x="4779605" y="4243153"/>
          <a:ext cx="1991040" cy="1722483"/>
        </a:xfrm>
        <a:prstGeom prst="hexagon">
          <a:avLst>
            <a:gd name="adj" fmla="val 28570"/>
            <a:gd name="vf" fmla="val 115470"/>
          </a:avLst>
        </a:prstGeom>
        <a:solidFill>
          <a:srgbClr val="FF0000"/>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solidFill>
                <a:schemeClr val="bg1"/>
              </a:solidFill>
              <a:latin typeface="Arial Narrow" panose="020B0606020202030204" pitchFamily="34" charset="0"/>
            </a:rPr>
            <a:t>(Explosão e implosão da bolha económica)</a:t>
          </a:r>
          <a:endParaRPr lang="en-GB" sz="1800" kern="1200" dirty="0">
            <a:solidFill>
              <a:schemeClr val="bg1"/>
            </a:solidFill>
            <a:latin typeface="Arial Narrow" panose="020B0606020202030204" pitchFamily="34" charset="0"/>
          </a:endParaRPr>
        </a:p>
      </dsp:txBody>
      <dsp:txXfrm>
        <a:off x="5109563" y="4528605"/>
        <a:ext cx="1331124" cy="1151579"/>
      </dsp:txXfrm>
    </dsp:sp>
    <dsp:sp modelId="{D5663441-970A-469D-BC05-BF51ACA32018}">
      <dsp:nvSpPr>
        <dsp:cNvPr id="0" name=""/>
        <dsp:cNvSpPr/>
      </dsp:nvSpPr>
      <dsp:spPr>
        <a:xfrm>
          <a:off x="3472967" y="2786715"/>
          <a:ext cx="916681" cy="789842"/>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034B3F-826B-4DBE-90FD-B381309F1BAA}">
      <dsp:nvSpPr>
        <dsp:cNvPr id="0" name=""/>
        <dsp:cNvSpPr/>
      </dsp:nvSpPr>
      <dsp:spPr>
        <a:xfrm>
          <a:off x="2879767" y="3088345"/>
          <a:ext cx="2121732" cy="1913214"/>
        </a:xfrm>
        <a:prstGeom prst="hexagon">
          <a:avLst>
            <a:gd name="adj" fmla="val 28570"/>
            <a:gd name="vf" fmla="val 115470"/>
          </a:avLst>
        </a:prstGeom>
        <a:solidFill>
          <a:srgbClr val="FF0000"/>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a:t>
          </a:r>
          <a:r>
            <a:rPr lang="pt-PT" sz="1800" kern="1200" dirty="0">
              <a:solidFill>
                <a:schemeClr val="bg1"/>
              </a:solidFill>
              <a:latin typeface="Arial Narrow" panose="020B0606020202030204" pitchFamily="34" charset="0"/>
            </a:rPr>
            <a:t>Onda” 4: austeridade social</a:t>
          </a:r>
          <a:endParaRPr lang="en-GB" sz="1800" kern="1200" dirty="0">
            <a:solidFill>
              <a:schemeClr val="bg1"/>
            </a:solidFill>
            <a:latin typeface="Arial Narrow" panose="020B0606020202030204" pitchFamily="34" charset="0"/>
          </a:endParaRPr>
        </a:p>
      </dsp:txBody>
      <dsp:txXfrm>
        <a:off x="3241475" y="3414505"/>
        <a:ext cx="1398316" cy="1260894"/>
      </dsp:txXfrm>
    </dsp:sp>
    <dsp:sp modelId="{A6E2EA18-2671-4641-9D12-D76F21440EE2}">
      <dsp:nvSpPr>
        <dsp:cNvPr id="0" name=""/>
        <dsp:cNvSpPr/>
      </dsp:nvSpPr>
      <dsp:spPr>
        <a:xfrm>
          <a:off x="2945113" y="1097413"/>
          <a:ext cx="1991040" cy="1722483"/>
        </a:xfrm>
        <a:prstGeom prst="hexagon">
          <a:avLst>
            <a:gd name="adj" fmla="val 28570"/>
            <a:gd name="vf" fmla="val 115470"/>
          </a:avLst>
        </a:prstGeom>
        <a:solidFill>
          <a:srgbClr val="FFC000"/>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a:latin typeface="Arial Narrow" panose="020B0606020202030204" pitchFamily="34" charset="0"/>
            </a:rPr>
            <a:t>“Onda” n:</a:t>
          </a:r>
        </a:p>
        <a:p>
          <a:pPr marL="0" lvl="0" indent="0" algn="ctr" defTabSz="800100">
            <a:lnSpc>
              <a:spcPct val="90000"/>
            </a:lnSpc>
            <a:spcBef>
              <a:spcPct val="0"/>
            </a:spcBef>
            <a:spcAft>
              <a:spcPct val="35000"/>
            </a:spcAft>
            <a:buNone/>
          </a:pPr>
          <a:r>
            <a:rPr lang="pt-PT" sz="1800" kern="1200" noProof="0" dirty="0">
              <a:latin typeface="Arial Narrow" panose="020B0606020202030204" pitchFamily="34" charset="0"/>
            </a:rPr>
            <a:t>Predadores e predação, que formas vão adquirir???</a:t>
          </a:r>
        </a:p>
      </dsp:txBody>
      <dsp:txXfrm>
        <a:off x="3275071" y="1382865"/>
        <a:ext cx="1331124" cy="1151579"/>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A837A0-C4ED-4F39-8E8E-4165A209BFF6}"/>
              </a:ext>
            </a:extLst>
          </p:cNvPr>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4E83662-6B3E-42A9-86EC-9BAF2F9051B9}"/>
              </a:ext>
            </a:extLst>
          </p:cNvPr>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fld id="{435AC11E-088E-4E91-81BD-0CEF0917584C}" type="datetimeFigureOut">
              <a:rPr lang="en-GB" smtClean="0"/>
              <a:t>28/05/2024</a:t>
            </a:fld>
            <a:endParaRPr lang="en-GB"/>
          </a:p>
        </p:txBody>
      </p:sp>
      <p:sp>
        <p:nvSpPr>
          <p:cNvPr id="4" name="Footer Placeholder 3">
            <a:extLst>
              <a:ext uri="{FF2B5EF4-FFF2-40B4-BE49-F238E27FC236}">
                <a16:creationId xmlns:a16="http://schemas.microsoft.com/office/drawing/2014/main" id="{B378F7FA-6C5F-4166-A78E-9ACCE8100CAF}"/>
              </a:ext>
            </a:extLst>
          </p:cNvPr>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878B057-4894-42CF-9AA7-419B5B68C0F4}"/>
              </a:ext>
            </a:extLst>
          </p:cNvPr>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5D8C7FD0-B8F1-4B67-806A-A0CE87942CA7}" type="slidenum">
              <a:rPr lang="en-GB" smtClean="0"/>
              <a:t>‹#›</a:t>
            </a:fld>
            <a:endParaRPr lang="en-GB"/>
          </a:p>
        </p:txBody>
      </p:sp>
    </p:spTree>
    <p:extLst>
      <p:ext uri="{BB962C8B-B14F-4D97-AF65-F5344CB8AC3E}">
        <p14:creationId xmlns:p14="http://schemas.microsoft.com/office/powerpoint/2010/main" val="3299952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B45537C8-9AA2-46CA-9D41-93D5FF5CE5CF}" type="datetimeFigureOut">
              <a:rPr lang="en-GB" smtClean="0"/>
              <a:t>28/05/2024</a:t>
            </a:fld>
            <a:endParaRPr lang="en-GB"/>
          </a:p>
        </p:txBody>
      </p:sp>
      <p:sp>
        <p:nvSpPr>
          <p:cNvPr id="4" name="Slide Image Placeholder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FD531C57-441C-4E8A-92F9-96765C1ADD86}" type="slidenum">
              <a:rPr lang="en-GB" smtClean="0"/>
              <a:t>‹#›</a:t>
            </a:fld>
            <a:endParaRPr lang="en-GB"/>
          </a:p>
        </p:txBody>
      </p:sp>
    </p:spTree>
    <p:extLst>
      <p:ext uri="{BB962C8B-B14F-4D97-AF65-F5344CB8AC3E}">
        <p14:creationId xmlns:p14="http://schemas.microsoft.com/office/powerpoint/2010/main" val="20849187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CAB8AE0-42AC-4FE0-94AA-E988671F2646}"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76096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27597F-9181-4A28-BA4D-50E4D62CDFC6}"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44421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8176CE-DB72-4074-8D70-318E98870B6F}"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990950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F87A-6258-42E4-B20D-5098AEBB09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CC16D4-3BDE-4E07-BCE9-0D8164A27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FA35EBB-1DF4-418D-99FC-00E8F35E7562}"/>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678D2316-8726-4DCF-BD9D-B0FBBC2A80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65B51-391B-4938-B32A-BCB434D285B6}"/>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673798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D8481-D1DC-430B-9D8D-51DCC82298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6C9B25-6D93-43D5-B17A-4727A28D65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3CF76-B5D9-4AB5-A5D2-82C8D2A7670D}"/>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FE78E79F-EC95-4D41-A99D-C953B79D8D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1CB1BB-C756-442B-A03A-441F09713FC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128544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D612-6FBA-451E-A679-FA8A602F5B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2D25B8-4159-4401-8CA6-ECD370196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E1184E-9136-4A45-8BDF-D93BAE8DE49C}"/>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6B329FD5-998D-418E-AD90-4F1EE9331B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84FD1C-5014-4175-8668-4A03FCD99B83}"/>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4290619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09D7-2E4A-45D3-93C9-6010B15B66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D1CADA-0B32-42B1-B45A-5BDF153B09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AB635A-E2B9-4452-A7BC-76ACECB26F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1A6C46-C7EE-4838-936D-A47046035A78}"/>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6" name="Footer Placeholder 5">
            <a:extLst>
              <a:ext uri="{FF2B5EF4-FFF2-40B4-BE49-F238E27FC236}">
                <a16:creationId xmlns:a16="http://schemas.microsoft.com/office/drawing/2014/main" id="{467C3249-7FC5-47A9-A3D3-FD6D688AF4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E8711F-F3E8-4DDD-9E28-F3305A233A9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246752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9832-371C-45FD-AA22-AA56EFB75C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08203-1CA8-4362-992D-E10CEBC3F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07EA6A-0AC3-4815-BBEA-8E11F00AFD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E9E816-19B2-40F7-A04A-D9D5515318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6D1AE5-C69F-4B0F-8B06-E6BD3298C93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685F4C-E652-45B0-8EEB-9D1351B8B125}"/>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8" name="Footer Placeholder 7">
            <a:extLst>
              <a:ext uri="{FF2B5EF4-FFF2-40B4-BE49-F238E27FC236}">
                <a16:creationId xmlns:a16="http://schemas.microsoft.com/office/drawing/2014/main" id="{8EEB505D-B411-4165-84FA-16372C3672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927203-4622-4241-97FB-FD83DDE57B61}"/>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7069892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6A-F243-45B8-A41F-493FC79B51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2C93C0-8580-4535-9839-6E205B600360}"/>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4" name="Footer Placeholder 3">
            <a:extLst>
              <a:ext uri="{FF2B5EF4-FFF2-40B4-BE49-F238E27FC236}">
                <a16:creationId xmlns:a16="http://schemas.microsoft.com/office/drawing/2014/main" id="{AFBF1A28-CF2E-4725-8C62-7F04FF3CB7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3262E-CA1D-433E-8107-64D8FEB60E42}"/>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471592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038DD5-6AEA-4CA5-AAB5-BD5DCE820BD2}"/>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3" name="Footer Placeholder 2">
            <a:extLst>
              <a:ext uri="{FF2B5EF4-FFF2-40B4-BE49-F238E27FC236}">
                <a16:creationId xmlns:a16="http://schemas.microsoft.com/office/drawing/2014/main" id="{075BA673-E6F6-4AC4-BB24-485F308CE5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1A539F-B1D5-45C3-849A-50188157D0EA}"/>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28717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029DF-426C-444A-A740-31CD3C7C2A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E41DA6-1EDA-46CF-8F9C-6DD771D91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9062B8-1B23-4AFE-8E0B-075EA3159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C4047D-80DA-4DCE-9E13-9AE058D01E5D}"/>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6" name="Footer Placeholder 5">
            <a:extLst>
              <a:ext uri="{FF2B5EF4-FFF2-40B4-BE49-F238E27FC236}">
                <a16:creationId xmlns:a16="http://schemas.microsoft.com/office/drawing/2014/main" id="{34BFC32E-7B68-4728-80EF-D0A173AF16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EFF61C-7D7D-422E-8179-62BB53967EE9}"/>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03471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81DE54-CAB8-46C9-96F4-F7D3C9A2E87D}"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513911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76ED0-0D03-44BA-A398-9260EC15E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066568-40F6-4024-8FEE-5CE7D93C9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921D2F-069B-4089-9938-EA017134F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45246D-DF0F-46B5-9ADC-87B01B2A53E0}"/>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6" name="Footer Placeholder 5">
            <a:extLst>
              <a:ext uri="{FF2B5EF4-FFF2-40B4-BE49-F238E27FC236}">
                <a16:creationId xmlns:a16="http://schemas.microsoft.com/office/drawing/2014/main" id="{12C18603-45E5-4CF5-A720-FE89716B5A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C384D1-7E82-4E51-81A2-25610EDE5A28}"/>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818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F9D7-9E1E-4C70-A870-E5F074A09A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5F9708-99A2-4495-A2B2-40D3B8A965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313BE9-FC93-4196-82DC-AD15928EC060}"/>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5ACBDA40-FA43-4EC1-ABA3-4587BD2321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99D598-BF55-482D-8CC2-89D4CB77EEB7}"/>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0593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78CA8-2E96-4774-A0D6-4830347145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F82EDD-B988-4003-8551-A356CB815F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8D3DE6-6FA9-4BA0-AD11-F039A732874C}"/>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A41181C8-B098-4D09-8D56-39CB4E2E72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E4F00-3CD4-4067-BA20-7B6B1B46623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44350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42003796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1276499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990563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00881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7168284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7462391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506669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2B9F69-4472-4322-AE22-05C942E8CEA9}"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3256026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2075752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0573126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6059375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92836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638E0D-093B-4BFD-B7B4-DC2BA48B58BC}" type="datetime1">
              <a:rPr lang="en-GB" smtClean="0"/>
              <a:t>28/05/2024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96638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435631-E5F0-4545-A3E9-D27718FD14DC}" type="datetime1">
              <a:rPr lang="en-GB" smtClean="0"/>
              <a:t>28/05/2024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27505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DAB10F0-6EF2-4531-A3C1-C3B6E4D534CC}" type="datetime1">
              <a:rPr lang="en-GB" smtClean="0"/>
              <a:t>28/05/2024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92365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46D9-2D53-4FBE-A4C3-62EAD4B387D5}" type="datetime1">
              <a:rPr lang="en-GB" smtClean="0"/>
              <a:t>28/05/2024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1452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04445-9888-483D-AFEF-C0FF11AAA42E}" type="datetime1">
              <a:rPr lang="en-GB" smtClean="0"/>
              <a:t>28/05/2024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47283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0FDD6A-6CB3-4783-9E89-1952B892DD7E}" type="datetime1">
              <a:rPr lang="en-GB" smtClean="0"/>
              <a:t>28/05/2024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45930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43120-19D1-4591-8DF3-CE974FC1415B}" type="datetime1">
              <a:rPr lang="en-GB" smtClean="0"/>
              <a:t>28/05/2024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1C3B5-8852-49F0-BEC0-27FF47F03D78}" type="slidenum">
              <a:rPr lang="en-GB" smtClean="0"/>
              <a:t>‹#›</a:t>
            </a:fld>
            <a:endParaRPr lang="en-GB"/>
          </a:p>
        </p:txBody>
      </p:sp>
    </p:spTree>
    <p:extLst>
      <p:ext uri="{BB962C8B-B14F-4D97-AF65-F5344CB8AC3E}">
        <p14:creationId xmlns:p14="http://schemas.microsoft.com/office/powerpoint/2010/main" val="19921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B72F7B-3040-41F5-A2DC-19C78F0A35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F0F432-C89E-44FB-A320-3CD4CD41AD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514449-4CC2-41FA-8B90-DCD162DDBD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8636F062-C8A5-401B-8B4D-52071BA31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FDB7C8-A55F-4CA7-B80C-AF61FB42C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92E8D-927F-4429-9490-7711A59419BE}" type="slidenum">
              <a:rPr lang="en-GB" smtClean="0"/>
              <a:t>‹#›</a:t>
            </a:fld>
            <a:endParaRPr lang="en-GB"/>
          </a:p>
        </p:txBody>
      </p:sp>
    </p:spTree>
    <p:extLst>
      <p:ext uri="{BB962C8B-B14F-4D97-AF65-F5344CB8AC3E}">
        <p14:creationId xmlns:p14="http://schemas.microsoft.com/office/powerpoint/2010/main" val="12585324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F7762-EA46-465F-8EEA-3AFC072F90B9}" type="datetimeFigureOut">
              <a:rPr lang="en-GB" smtClean="0"/>
              <a:t>28/05/2024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9CBA3-0E90-4152-A82D-403F79215A45}" type="slidenum">
              <a:rPr lang="en-GB" smtClean="0"/>
              <a:t>‹#›</a:t>
            </a:fld>
            <a:endParaRPr lang="en-GB" dirty="0"/>
          </a:p>
        </p:txBody>
      </p:sp>
    </p:spTree>
    <p:extLst>
      <p:ext uri="{BB962C8B-B14F-4D97-AF65-F5344CB8AC3E}">
        <p14:creationId xmlns:p14="http://schemas.microsoft.com/office/powerpoint/2010/main" val="9141062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astelbranco@gmail.com" TargetMode="External"/><Relationship Id="rId2" Type="http://schemas.openxmlformats.org/officeDocument/2006/relationships/hyperlink" Target="mailto:cnbranco@iseg.ulisboa.pt" TargetMode="External"/><Relationship Id="rId1" Type="http://schemas.openxmlformats.org/officeDocument/2006/relationships/slideLayout" Target="../slideLayouts/slideLayout23.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researchgate.net/publication/284720288_Capitalizando_O_Capitalismo_Domestico_-_Porosidade_e_Acumulacao_Primitiva_de_Capital_em_Mocambique" TargetMode="External"/><Relationship Id="rId3" Type="http://schemas.openxmlformats.org/officeDocument/2006/relationships/hyperlink" Target="https://www.researchgate.net/publication/319554822_Logica_Historica_do_Modelo_de_Acumulacao_de_Capital_em_Mocambique" TargetMode="External"/><Relationship Id="rId7" Type="http://schemas.openxmlformats.org/officeDocument/2006/relationships/hyperlink" Target="https://www.researchgate.net/publication/273340949_Growth_capital_accumulation_and_economic_porosity_in_Mozambique_social_losses_private_gains"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284720139_Industria_e_industrializacao_em_Mocambique_analise_da_situacao_actual_e_linhas_estrategicas_de_desenvolvimento_I_Quaderni_della_Cooperazione_Italiana_32003" TargetMode="External"/><Relationship Id="rId5" Type="http://schemas.openxmlformats.org/officeDocument/2006/relationships/hyperlink" Target="https://www.researchgate.net/publication/284720099_Economic_linkages_between_Mozambique_and_South_Africa" TargetMode="External"/><Relationship Id="rId4" Type="http://schemas.openxmlformats.org/officeDocument/2006/relationships/hyperlink" Target="https://www.researchgate.net/publication/305730467_DILEMAS_DA_INDUSTRIALIZACAO_NUM_CONTEXTO_EXTRACTIVO_DE_ACUMULACAO_DE_CAPITA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researchgate.net/publication/284720256_REFLECTINDO_SOBRE_ACUMULACAO_POROSIDADE_E_INDUSTRIALIZACAO_EM_CONTEXTO_DE_ECONOMIA_EXTRACTIVA"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319617910_Crises_Economicas_e_Estruturas_de_Acumulacao_de_Capital_em_Mocambique" TargetMode="External"/><Relationship Id="rId5" Type="http://schemas.openxmlformats.org/officeDocument/2006/relationships/hyperlink" Target="https://www.researchgate.net/publication/284720995_Opcoes_Economicas_de_Mocambique_1975-95_Problemas_Licoes_e_Ideias_Alternativas" TargetMode="External"/><Relationship Id="rId4" Type="http://schemas.openxmlformats.org/officeDocument/2006/relationships/hyperlink" Target="https://www.researchgate.net/publication/284720903_Economia_extractiva_e_desafios_de_industrializacao_em_Mocambique"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researchgate.net/publication/303943946_Cronica_de_uma_crise_anunciada_divida_publica_no_contexto_da_economia_extractiva" TargetMode="External"/><Relationship Id="rId3" Type="http://schemas.openxmlformats.org/officeDocument/2006/relationships/hyperlink" Target="https://www.researchgate.net/publication/297255681_Crises_ciclicas_e_desafios_de_transformacao_do_padrao_de_crescimento_economico_em_Mocambique" TargetMode="External"/><Relationship Id="rId7" Type="http://schemas.openxmlformats.org/officeDocument/2006/relationships/hyperlink" Target="https://www.researchgate.net/publication/303864588_Cenarios_Opcoes_Dilemas_de_Politica_face_a_Ruptura_da_Bolha_Economica" TargetMode="External"/><Relationship Id="rId2" Type="http://schemas.openxmlformats.org/officeDocument/2006/relationships/hyperlink" Target="https://www.researchgate.net/publication/284720475_Desafios_da_Sustentabilidade_do_Crescimento_Economico_uma_Bolha_Economica_em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303818853_Rebatendo_Mitos_do_Debate_sobre_a_Divida_Publica_em_Mocambique" TargetMode="External"/><Relationship Id="rId5" Type="http://schemas.openxmlformats.org/officeDocument/2006/relationships/hyperlink" Target="https://www.researchgate.net/publication/303750489_A_DIVIDA_SECRETA_MOCAMBICANA_IMPACTO_SOBRE_A_ESTRUTURA_DA_DIVIDA_E_CONSEQUENCIAS_ECONOMICAS" TargetMode="External"/><Relationship Id="rId4" Type="http://schemas.openxmlformats.org/officeDocument/2006/relationships/hyperlink" Target="https://www.researchgate.net/publication/303672732_Introducao_a_problematica_da_divida_publica_contextualizacao_e_questoes_imediatas" TargetMode="External"/><Relationship Id="rId9" Type="http://schemas.openxmlformats.org/officeDocument/2006/relationships/hyperlink" Target="http://www.iese.ac.mz/wp-content/uploads/2017/04/5des2016_FM.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researchgate.net/publication/284720995_Opcoes_Economicas_de_Mocambique_1975-95_Problemas_Licoes_e_Ideias_Alternativas" TargetMode="External"/><Relationship Id="rId2" Type="http://schemas.openxmlformats.org/officeDocument/2006/relationships/hyperlink" Target="https://www.researchgate.net/publication/319554303_Desafios_para_Mocambique_2017"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286457576_An_Investigation_Into_the_Political_Economy_of_Industrial_Policy_the_Case_of_Mozambique_Chapter_Three" TargetMode="External"/><Relationship Id="rId5" Type="http://schemas.openxmlformats.org/officeDocument/2006/relationships/hyperlink" Target="https://www.researchgate.net/publication/284721216_Problemas_estruturais_de_industrializacao_a_industria_transformadora" TargetMode="External"/><Relationship Id="rId4" Type="http://schemas.openxmlformats.org/officeDocument/2006/relationships/hyperlink" Target="https://www.researchgate.net/publication/284721218_Problemas_Estruturais_do_Desenvolvimento_Agrario"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919" y="286431"/>
            <a:ext cx="11707791" cy="5075498"/>
          </a:xfrm>
        </p:spPr>
        <p:txBody>
          <a:bodyPr anchor="t">
            <a:normAutofit/>
          </a:bodyPr>
          <a:lstStyle/>
          <a:p>
            <a:br>
              <a:rPr lang="pt-PT" sz="3600" dirty="0">
                <a:latin typeface="Arial Narrow" panose="020B0606020202030204" pitchFamily="34" charset="0"/>
              </a:rPr>
            </a:br>
            <a:br>
              <a:rPr lang="pt-PT" sz="3600" dirty="0">
                <a:latin typeface="Arial Narrow" panose="020B0606020202030204" pitchFamily="34" charset="0"/>
              </a:rPr>
            </a:br>
            <a:r>
              <a:rPr lang="en-GB" sz="2800" b="1" dirty="0">
                <a:latin typeface="Arial Narrow" panose="020B0606020202030204" pitchFamily="34" charset="0"/>
              </a:rPr>
              <a:t>Development Policy and Politics</a:t>
            </a:r>
            <a:br>
              <a:rPr lang="pt-PT" sz="2800" dirty="0">
                <a:latin typeface="Arial Narrow" panose="020B0606020202030204" pitchFamily="34" charset="0"/>
              </a:rPr>
            </a:br>
            <a:br>
              <a:rPr lang="pt-PT" sz="2800" dirty="0">
                <a:latin typeface="Arial Narrow" panose="020B0606020202030204" pitchFamily="34" charset="0"/>
              </a:rPr>
            </a:br>
            <a:br>
              <a:rPr lang="pt-PT" sz="4000" dirty="0">
                <a:latin typeface="Arial Narrow" panose="020B0606020202030204" pitchFamily="34" charset="0"/>
              </a:rPr>
            </a:br>
            <a:r>
              <a:rPr lang="en-GB" sz="4400" b="1" dirty="0">
                <a:solidFill>
                  <a:srgbClr val="C00000"/>
                </a:solidFill>
                <a:latin typeface="Arial Narrow" panose="020B0606020202030204" pitchFamily="34" charset="0"/>
              </a:rPr>
              <a:t>Nationalist Neoliberalism</a:t>
            </a:r>
            <a:br>
              <a:rPr lang="en-GB" sz="4400" b="1" dirty="0">
                <a:solidFill>
                  <a:srgbClr val="C00000"/>
                </a:solidFill>
                <a:latin typeface="Arial Narrow" panose="020B0606020202030204" pitchFamily="34" charset="0"/>
              </a:rPr>
            </a:br>
            <a:r>
              <a:rPr lang="en-GB" sz="4400" b="1" dirty="0">
                <a:solidFill>
                  <a:srgbClr val="C00000"/>
                </a:solidFill>
                <a:latin typeface="Arial Narrow" panose="020B0606020202030204" pitchFamily="34" charset="0"/>
              </a:rPr>
              <a:t>in Mozambique</a:t>
            </a:r>
            <a:br>
              <a:rPr lang="pt-PT" sz="3100" dirty="0">
                <a:latin typeface="Arial Narrow" panose="020B0606020202030204" pitchFamily="34" charset="0"/>
              </a:rPr>
            </a:br>
            <a:br>
              <a:rPr lang="pt-PT" sz="3600" dirty="0">
                <a:latin typeface="Arial Narrow" panose="020B0606020202030204" pitchFamily="34" charset="0"/>
              </a:rPr>
            </a:br>
            <a:r>
              <a:rPr lang="pt-PT" sz="2400" dirty="0">
                <a:latin typeface="Arial Narrow" panose="020B0606020202030204" pitchFamily="34" charset="0"/>
              </a:rPr>
              <a:t>Carlos Nuno Castel-Branco</a:t>
            </a:r>
            <a:br>
              <a:rPr lang="pt-PT" sz="2400" dirty="0">
                <a:latin typeface="Arial Narrow" panose="020B0606020202030204" pitchFamily="34" charset="0"/>
              </a:rPr>
            </a:br>
            <a:r>
              <a:rPr lang="pt-PT" sz="2400" dirty="0">
                <a:latin typeface="Arial Narrow" panose="020B0606020202030204" pitchFamily="34" charset="0"/>
              </a:rPr>
              <a:t>(</a:t>
            </a:r>
            <a:r>
              <a:rPr lang="pt-PT" sz="2400" dirty="0">
                <a:latin typeface="Arial Narrow" panose="020B0606020202030204" pitchFamily="34" charset="0"/>
                <a:hlinkClick r:id="rId2"/>
              </a:rPr>
              <a:t>cnbranco@iseg.ulisboa.pt</a:t>
            </a:r>
            <a:r>
              <a:rPr lang="pt-PT" sz="2400" dirty="0">
                <a:latin typeface="Arial Narrow" panose="020B0606020202030204" pitchFamily="34" charset="0"/>
              </a:rPr>
              <a:t> | </a:t>
            </a:r>
            <a:r>
              <a:rPr lang="pt-PT" sz="2400" dirty="0">
                <a:latin typeface="Arial Narrow" panose="020B0606020202030204" pitchFamily="34" charset="0"/>
                <a:hlinkClick r:id="rId3"/>
              </a:rPr>
              <a:t>carlos.castelbranco@gmail.com</a:t>
            </a:r>
            <a:r>
              <a:rPr lang="pt-PT" sz="2400" dirty="0">
                <a:latin typeface="Arial Narrow" panose="020B0606020202030204" pitchFamily="34" charset="0"/>
              </a:rPr>
              <a:t>)</a:t>
            </a:r>
          </a:p>
        </p:txBody>
      </p:sp>
      <p:sp>
        <p:nvSpPr>
          <p:cNvPr id="3" name="Subtitle 2"/>
          <p:cNvSpPr>
            <a:spLocks noGrp="1"/>
          </p:cNvSpPr>
          <p:nvPr>
            <p:ph type="subTitle" idx="1"/>
          </p:nvPr>
        </p:nvSpPr>
        <p:spPr>
          <a:xfrm>
            <a:off x="219919" y="5584785"/>
            <a:ext cx="11707791" cy="1018571"/>
          </a:xfrm>
        </p:spPr>
        <p:txBody>
          <a:bodyPr>
            <a:normAutofit/>
          </a:bodyPr>
          <a:lstStyle/>
          <a:p>
            <a:r>
              <a:rPr lang="pt-PT" dirty="0">
                <a:latin typeface="Arial Narrow" panose="020B0606020202030204" pitchFamily="34" charset="0"/>
              </a:rPr>
              <a:t>PhD in Development Studies</a:t>
            </a:r>
          </a:p>
          <a:p>
            <a:r>
              <a:rPr lang="pt-PT" dirty="0" err="1">
                <a:latin typeface="Arial Narrow" panose="020B0606020202030204" pitchFamily="34" charset="0"/>
              </a:rPr>
              <a:t>Academic</a:t>
            </a:r>
            <a:r>
              <a:rPr lang="pt-PT" dirty="0">
                <a:latin typeface="Arial Narrow" panose="020B0606020202030204" pitchFamily="34" charset="0"/>
              </a:rPr>
              <a:t> </a:t>
            </a:r>
            <a:r>
              <a:rPr lang="en-GB" dirty="0">
                <a:latin typeface="Arial Narrow" panose="020B0606020202030204" pitchFamily="34" charset="0"/>
              </a:rPr>
              <a:t>Year</a:t>
            </a:r>
            <a:r>
              <a:rPr lang="pt-PT">
                <a:latin typeface="Arial Narrow" panose="020B0606020202030204" pitchFamily="34" charset="0"/>
              </a:rPr>
              <a:t> 2023-2024</a:t>
            </a:r>
            <a:endParaRPr lang="pt-PT" dirty="0">
              <a:latin typeface="Arial Narrow" panose="020B0606020202030204" pitchFamily="34"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919" y="286431"/>
            <a:ext cx="1962337" cy="1233469"/>
          </a:xfrm>
          <a:prstGeom prst="rect">
            <a:avLst/>
          </a:prstGeom>
        </p:spPr>
      </p:pic>
    </p:spTree>
    <p:extLst>
      <p:ext uri="{BB962C8B-B14F-4D97-AF65-F5344CB8AC3E}">
        <p14:creationId xmlns:p14="http://schemas.microsoft.com/office/powerpoint/2010/main" val="83672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The collapse of the “general theory”</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70411"/>
            <a:ext cx="11687359" cy="5408396"/>
          </a:xfrm>
        </p:spPr>
        <p:txBody>
          <a:bodyPr>
            <a:normAutofit lnSpcReduction="10000"/>
          </a:bodyPr>
          <a:lstStyle/>
          <a:p>
            <a:pPr lvl="0">
              <a:lnSpc>
                <a:spcPct val="114000"/>
              </a:lnSpc>
              <a:spcBef>
                <a:spcPts val="0"/>
              </a:spcBef>
              <a:spcAft>
                <a:spcPts val="2400"/>
              </a:spcAft>
            </a:pPr>
            <a:r>
              <a:rPr lang="en-GB" sz="2600" dirty="0">
                <a:solidFill>
                  <a:srgbClr val="000000"/>
                </a:solidFill>
                <a:latin typeface="Arial Narrow" panose="020B0606020202030204" pitchFamily="34" charset="0"/>
              </a:rPr>
              <a:t>The collapse of the “blitzkrieg economics” and the breaking of the consensus</a:t>
            </a:r>
          </a:p>
          <a:p>
            <a:pPr lvl="1">
              <a:lnSpc>
                <a:spcPct val="114000"/>
              </a:lnSpc>
              <a:spcBef>
                <a:spcPts val="0"/>
              </a:spcBef>
              <a:spcAft>
                <a:spcPts val="2400"/>
              </a:spcAft>
            </a:pPr>
            <a:r>
              <a:rPr lang="pt-PT" sz="2200" dirty="0">
                <a:solidFill>
                  <a:srgbClr val="000000"/>
                </a:solidFill>
                <a:latin typeface="Arial Narrow" panose="020B0606020202030204" pitchFamily="34" charset="0"/>
              </a:rPr>
              <a:t>Data</a:t>
            </a:r>
            <a:endParaRPr lang="en-GB" sz="2200" dirty="0">
              <a:solidFill>
                <a:srgbClr val="000000"/>
              </a:solidFill>
              <a:latin typeface="Arial Narrow" panose="020B0606020202030204" pitchFamily="34" charset="0"/>
            </a:endParaRPr>
          </a:p>
          <a:p>
            <a:pPr lvl="1">
              <a:lnSpc>
                <a:spcPct val="114000"/>
              </a:lnSpc>
              <a:spcBef>
                <a:spcPts val="0"/>
              </a:spcBef>
              <a:spcAft>
                <a:spcPts val="2400"/>
              </a:spcAft>
            </a:pPr>
            <a:r>
              <a:rPr lang="en-GB" sz="2200" dirty="0">
                <a:solidFill>
                  <a:srgbClr val="000000"/>
                </a:solidFill>
                <a:latin typeface="Arial Narrow" panose="020B0606020202030204" pitchFamily="34" charset="0"/>
              </a:rPr>
              <a:t>Breaking the alliances with labour, the repression of labour movements and the relative irrelevance of the formal trade unions</a:t>
            </a:r>
          </a:p>
          <a:p>
            <a:pPr lvl="1">
              <a:lnSpc>
                <a:spcPct val="114000"/>
              </a:lnSpc>
              <a:spcBef>
                <a:spcPts val="0"/>
              </a:spcBef>
              <a:spcAft>
                <a:spcPts val="2400"/>
              </a:spcAft>
            </a:pPr>
            <a:r>
              <a:rPr lang="en-GB" sz="2200" dirty="0">
                <a:solidFill>
                  <a:srgbClr val="000000"/>
                </a:solidFill>
                <a:latin typeface="Arial Narrow" panose="020B0606020202030204" pitchFamily="34" charset="0"/>
              </a:rPr>
              <a:t>Risks become too high for foreign capital</a:t>
            </a:r>
          </a:p>
          <a:p>
            <a:pPr lvl="1">
              <a:lnSpc>
                <a:spcPct val="114000"/>
              </a:lnSpc>
              <a:spcBef>
                <a:spcPts val="0"/>
              </a:spcBef>
              <a:spcAft>
                <a:spcPts val="2400"/>
              </a:spcAft>
            </a:pPr>
            <a:r>
              <a:rPr lang="en-GB" sz="2200" dirty="0">
                <a:solidFill>
                  <a:srgbClr val="000000"/>
                </a:solidFill>
                <a:latin typeface="Arial Narrow" panose="020B0606020202030204" pitchFamily="34" charset="0"/>
              </a:rPr>
              <a:t>Breaking of traditional aid consensus the withdrawal of the “walking stick” of the State</a:t>
            </a:r>
          </a:p>
          <a:p>
            <a:pPr lvl="0">
              <a:lnSpc>
                <a:spcPct val="114000"/>
              </a:lnSpc>
              <a:spcBef>
                <a:spcPts val="0"/>
              </a:spcBef>
              <a:spcAft>
                <a:spcPts val="2400"/>
              </a:spcAft>
            </a:pPr>
            <a:r>
              <a:rPr lang="pt-PT" sz="2600" dirty="0">
                <a:solidFill>
                  <a:srgbClr val="000000"/>
                </a:solidFill>
                <a:latin typeface="Arial Narrow" panose="020B0606020202030204" pitchFamily="34" charset="0"/>
              </a:rPr>
              <a:t>The “</a:t>
            </a:r>
            <a:r>
              <a:rPr lang="en-GB" sz="2600" dirty="0">
                <a:solidFill>
                  <a:srgbClr val="000000"/>
                </a:solidFill>
                <a:latin typeface="Arial Narrow" panose="020B0606020202030204" pitchFamily="34" charset="0"/>
              </a:rPr>
              <a:t>odious debt</a:t>
            </a:r>
            <a:r>
              <a:rPr lang="pt-PT" sz="2600" dirty="0">
                <a:solidFill>
                  <a:srgbClr val="000000"/>
                </a:solidFill>
                <a:latin typeface="Arial Narrow" panose="020B0606020202030204" pitchFamily="34" charset="0"/>
              </a:rPr>
              <a:t>” </a:t>
            </a:r>
            <a:r>
              <a:rPr lang="en-GB" sz="2600" dirty="0">
                <a:solidFill>
                  <a:srgbClr val="000000"/>
                </a:solidFill>
                <a:latin typeface="Arial Narrow" panose="020B0606020202030204" pitchFamily="34" charset="0"/>
              </a:rPr>
              <a:t>issue</a:t>
            </a:r>
          </a:p>
          <a:p>
            <a:pPr lvl="0">
              <a:lnSpc>
                <a:spcPct val="114000"/>
              </a:lnSpc>
              <a:spcBef>
                <a:spcPts val="0"/>
              </a:spcBef>
              <a:spcAft>
                <a:spcPts val="2400"/>
              </a:spcAft>
            </a:pPr>
            <a:r>
              <a:rPr lang="en-GB" sz="2600" dirty="0">
                <a:solidFill>
                  <a:srgbClr val="000000"/>
                </a:solidFill>
                <a:latin typeface="Arial Narrow" panose="020B0606020202030204" pitchFamily="34" charset="0"/>
              </a:rPr>
              <a:t>Although</a:t>
            </a:r>
            <a:r>
              <a:rPr lang="pt-PT" sz="2600" dirty="0">
                <a:solidFill>
                  <a:srgbClr val="000000"/>
                </a:solidFill>
                <a:latin typeface="Arial Narrow" panose="020B0606020202030204" pitchFamily="34" charset="0"/>
              </a:rPr>
              <a:t> </a:t>
            </a:r>
            <a:r>
              <a:rPr lang="en-GB" sz="2600" dirty="0">
                <a:solidFill>
                  <a:srgbClr val="000000"/>
                </a:solidFill>
                <a:latin typeface="Arial Narrow" panose="020B0606020202030204" pitchFamily="34" charset="0"/>
              </a:rPr>
              <a:t>there is class structured historical logic in the mode of capital accumulation in Mozambique, this is not the only nor the inevitable option available.</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8618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38C84-2D7A-4F64-A334-3C9915DB2FF0}"/>
              </a:ext>
            </a:extLst>
          </p:cNvPr>
          <p:cNvSpPr>
            <a:spLocks noGrp="1"/>
          </p:cNvSpPr>
          <p:nvPr>
            <p:ph type="title"/>
          </p:nvPr>
        </p:nvSpPr>
        <p:spPr>
          <a:xfrm>
            <a:off x="286870" y="167901"/>
            <a:ext cx="11618259" cy="473075"/>
          </a:xfrm>
        </p:spPr>
        <p:txBody>
          <a:bodyPr>
            <a:noAutofit/>
          </a:bodyPr>
          <a:lstStyle/>
          <a:p>
            <a:r>
              <a:rPr lang="pt-PT" sz="2800" dirty="0">
                <a:solidFill>
                  <a:srgbClr val="C00000"/>
                </a:solidFill>
                <a:latin typeface="Arial Narrow" panose="020B0606020202030204" pitchFamily="34" charset="0"/>
              </a:rPr>
              <a:t>A construção da “legitimidade histórica” da burguesia nacional</a:t>
            </a:r>
          </a:p>
        </p:txBody>
      </p:sp>
      <p:graphicFrame>
        <p:nvGraphicFramePr>
          <p:cNvPr id="4" name="Content Placeholder 3">
            <a:extLst>
              <a:ext uri="{FF2B5EF4-FFF2-40B4-BE49-F238E27FC236}">
                <a16:creationId xmlns:a16="http://schemas.microsoft.com/office/drawing/2014/main" id="{76F1EECD-FFB1-4E7F-AA26-7892AD7EBB6B}"/>
              </a:ext>
            </a:extLst>
          </p:cNvPr>
          <p:cNvGraphicFramePr>
            <a:graphicFrameLocks noGrp="1"/>
          </p:cNvGraphicFramePr>
          <p:nvPr>
            <p:ph idx="1"/>
          </p:nvPr>
        </p:nvGraphicFramePr>
        <p:xfrm>
          <a:off x="287338" y="775447"/>
          <a:ext cx="11617325" cy="58222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7826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38C84-2D7A-4F64-A334-3C9915DB2FF0}"/>
              </a:ext>
            </a:extLst>
          </p:cNvPr>
          <p:cNvSpPr>
            <a:spLocks noGrp="1"/>
          </p:cNvSpPr>
          <p:nvPr>
            <p:ph type="title"/>
          </p:nvPr>
        </p:nvSpPr>
        <p:spPr>
          <a:xfrm>
            <a:off x="286870" y="167901"/>
            <a:ext cx="11618259" cy="473075"/>
          </a:xfrm>
        </p:spPr>
        <p:txBody>
          <a:bodyPr>
            <a:noAutofit/>
          </a:bodyPr>
          <a:lstStyle/>
          <a:p>
            <a:r>
              <a:rPr lang="pt-PT" sz="2800" dirty="0">
                <a:solidFill>
                  <a:srgbClr val="C00000"/>
                </a:solidFill>
                <a:latin typeface="Arial Narrow" panose="020B0606020202030204" pitchFamily="34" charset="0"/>
              </a:rPr>
              <a:t>Contexto histórico da emergência das classes capitalistas nacionais</a:t>
            </a:r>
          </a:p>
        </p:txBody>
      </p:sp>
      <p:graphicFrame>
        <p:nvGraphicFramePr>
          <p:cNvPr id="4" name="Content Placeholder 3">
            <a:extLst>
              <a:ext uri="{FF2B5EF4-FFF2-40B4-BE49-F238E27FC236}">
                <a16:creationId xmlns:a16="http://schemas.microsoft.com/office/drawing/2014/main" id="{76F1EECD-FFB1-4E7F-AA26-7892AD7EBB6B}"/>
              </a:ext>
            </a:extLst>
          </p:cNvPr>
          <p:cNvGraphicFramePr>
            <a:graphicFrameLocks noGrp="1"/>
          </p:cNvGraphicFramePr>
          <p:nvPr>
            <p:ph idx="1"/>
          </p:nvPr>
        </p:nvGraphicFramePr>
        <p:xfrm>
          <a:off x="287338" y="672353"/>
          <a:ext cx="11734333" cy="6083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A1C9E4E0-5B43-4182-98CB-645B32AAE3B5}"/>
              </a:ext>
            </a:extLst>
          </p:cNvPr>
          <p:cNvSpPr txBox="1"/>
          <p:nvPr/>
        </p:nvSpPr>
        <p:spPr>
          <a:xfrm>
            <a:off x="9165570" y="582706"/>
            <a:ext cx="2774018" cy="3954929"/>
          </a:xfrm>
          <a:prstGeom prst="rect">
            <a:avLst/>
          </a:prstGeom>
          <a:noFill/>
        </p:spPr>
        <p:txBody>
          <a:bodyPr wrap="square" rtlCol="0">
            <a:spAutoFit/>
          </a:bodyPr>
          <a:lstStyle/>
          <a:p>
            <a:pPr>
              <a:spcAft>
                <a:spcPts val="900"/>
              </a:spcAft>
            </a:pPr>
            <a:r>
              <a:rPr lang="pt-BR" dirty="0">
                <a:solidFill>
                  <a:srgbClr val="FF0000"/>
                </a:solidFill>
                <a:latin typeface="Arial Narrow" panose="020B0606020202030204" pitchFamily="34" charset="0"/>
              </a:rPr>
              <a:t>Ameaças e Desafios:</a:t>
            </a:r>
          </a:p>
          <a:p>
            <a:pPr marL="285750" indent="-285750">
              <a:spcAft>
                <a:spcPts val="900"/>
              </a:spcAft>
              <a:buFontTx/>
              <a:buChar char="-"/>
            </a:pPr>
            <a:r>
              <a:rPr lang="pt-BR" dirty="0">
                <a:solidFill>
                  <a:srgbClr val="FF0000"/>
                </a:solidFill>
                <a:latin typeface="Arial Narrow" panose="020B0606020202030204" pitchFamily="34" charset="0"/>
              </a:rPr>
              <a:t>Acesso a propriedades/activos;</a:t>
            </a:r>
          </a:p>
          <a:p>
            <a:pPr marL="285750" indent="-285750">
              <a:spcAft>
                <a:spcPts val="900"/>
              </a:spcAft>
              <a:buFontTx/>
              <a:buChar char="-"/>
            </a:pPr>
            <a:r>
              <a:rPr lang="pt-BR" dirty="0">
                <a:solidFill>
                  <a:srgbClr val="FF0000"/>
                </a:solidFill>
                <a:latin typeface="Arial Narrow" panose="020B0606020202030204" pitchFamily="34" charset="0"/>
              </a:rPr>
              <a:t>Acesso ao financiamento/capacidades</a:t>
            </a:r>
          </a:p>
          <a:p>
            <a:pPr>
              <a:spcAft>
                <a:spcPts val="900"/>
              </a:spcAft>
            </a:pPr>
            <a:r>
              <a:rPr lang="pt-BR" dirty="0">
                <a:solidFill>
                  <a:srgbClr val="FF0000"/>
                </a:solidFill>
                <a:latin typeface="Arial Narrow" panose="020B0606020202030204" pitchFamily="34" charset="0"/>
              </a:rPr>
              <a:t>Surgimento de uma classe de proprietários sem capital e falências</a:t>
            </a:r>
          </a:p>
          <a:p>
            <a:pPr>
              <a:spcAft>
                <a:spcPts val="900"/>
              </a:spcAft>
            </a:pPr>
            <a:r>
              <a:rPr lang="pt-BR" dirty="0">
                <a:solidFill>
                  <a:srgbClr val="FF0000"/>
                </a:solidFill>
                <a:latin typeface="Arial Narrow" panose="020B0606020202030204" pitchFamily="34" charset="0"/>
              </a:rPr>
              <a:t>Revolta da burguesia nacional e a afirmação da retórica do capitalismo nacional – combater o deixa andar</a:t>
            </a:r>
            <a:endParaRPr lang="en-GB" dirty="0">
              <a:solidFill>
                <a:srgbClr val="FF0000"/>
              </a:solidFill>
              <a:latin typeface="Arial Narrow" panose="020B0606020202030204" pitchFamily="34" charset="0"/>
            </a:endParaRPr>
          </a:p>
        </p:txBody>
      </p:sp>
      <p:sp>
        <p:nvSpPr>
          <p:cNvPr id="5" name="TextBox 4">
            <a:extLst>
              <a:ext uri="{FF2B5EF4-FFF2-40B4-BE49-F238E27FC236}">
                <a16:creationId xmlns:a16="http://schemas.microsoft.com/office/drawing/2014/main" id="{BF9AF2EB-2BCF-458A-A6F7-EF18BC330AAE}"/>
              </a:ext>
            </a:extLst>
          </p:cNvPr>
          <p:cNvSpPr txBox="1"/>
          <p:nvPr/>
        </p:nvSpPr>
        <p:spPr>
          <a:xfrm>
            <a:off x="9165570" y="4537635"/>
            <a:ext cx="2896442" cy="1931298"/>
          </a:xfrm>
          <a:prstGeom prst="rect">
            <a:avLst/>
          </a:prstGeom>
          <a:noFill/>
        </p:spPr>
        <p:txBody>
          <a:bodyPr wrap="square" rtlCol="0">
            <a:spAutoFit/>
          </a:bodyPr>
          <a:lstStyle/>
          <a:p>
            <a:pPr>
              <a:spcAft>
                <a:spcPts val="900"/>
              </a:spcAft>
            </a:pPr>
            <a:r>
              <a:rPr lang="pt-BR" sz="1600" dirty="0">
                <a:solidFill>
                  <a:srgbClr val="00B050"/>
                </a:solidFill>
                <a:latin typeface="Arial Narrow" panose="020B0606020202030204" pitchFamily="34" charset="0"/>
              </a:rPr>
              <a:t>Acesso a K, mas incapaz de competir na produção: Paradoxo China/Brasil/Índia e a reprodução do colonialismo em época de financeirização</a:t>
            </a:r>
          </a:p>
          <a:p>
            <a:pPr>
              <a:spcAft>
                <a:spcPts val="900"/>
              </a:spcAft>
            </a:pPr>
            <a:r>
              <a:rPr lang="pt-BR" sz="1600" dirty="0">
                <a:solidFill>
                  <a:srgbClr val="00B050"/>
                </a:solidFill>
                <a:latin typeface="Arial Narrow" panose="020B0606020202030204" pitchFamily="34" charset="0"/>
              </a:rPr>
              <a:t>Capitalistas com dinheiro e recursos naturais, mas sem produção</a:t>
            </a:r>
            <a:endParaRPr lang="en-GB" sz="1600" dirty="0">
              <a:solidFill>
                <a:srgbClr val="00B050"/>
              </a:solidFill>
              <a:latin typeface="Arial Narrow" panose="020B0606020202030204" pitchFamily="34" charset="0"/>
            </a:endParaRPr>
          </a:p>
        </p:txBody>
      </p:sp>
      <p:sp>
        <p:nvSpPr>
          <p:cNvPr id="6" name="TextBox 5">
            <a:extLst>
              <a:ext uri="{FF2B5EF4-FFF2-40B4-BE49-F238E27FC236}">
                <a16:creationId xmlns:a16="http://schemas.microsoft.com/office/drawing/2014/main" id="{8A68D099-C830-41A1-8E03-F1B082DC13E7}"/>
              </a:ext>
            </a:extLst>
          </p:cNvPr>
          <p:cNvSpPr txBox="1"/>
          <p:nvPr/>
        </p:nvSpPr>
        <p:spPr>
          <a:xfrm>
            <a:off x="736225" y="988350"/>
            <a:ext cx="2416549" cy="39703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r>
              <a:rPr lang="pt-BR" b="1" dirty="0">
                <a:ln/>
                <a:solidFill>
                  <a:schemeClr val="accent4"/>
                </a:solidFill>
                <a:latin typeface="Arial Narrow" panose="020B0606020202030204" pitchFamily="34" charset="0"/>
              </a:rPr>
              <a:t>Enclave, acumulação de capital improdutiva e fictícia:</a:t>
            </a:r>
          </a:p>
          <a:p>
            <a:pPr marL="285750" indent="-285750">
              <a:buFontTx/>
              <a:buChar char="-"/>
            </a:pPr>
            <a:r>
              <a:rPr lang="pt-BR" b="1" dirty="0">
                <a:ln/>
                <a:solidFill>
                  <a:schemeClr val="accent4"/>
                </a:solidFill>
                <a:latin typeface="Arial Narrow" panose="020B0606020202030204" pitchFamily="34" charset="0"/>
              </a:rPr>
              <a:t>Vulnerabilidade aos choques financeiros internacionais</a:t>
            </a:r>
          </a:p>
          <a:p>
            <a:pPr marL="285750" indent="-285750">
              <a:buFontTx/>
              <a:buChar char="-"/>
            </a:pPr>
            <a:r>
              <a:rPr lang="pt-BR" b="1" dirty="0">
                <a:ln/>
                <a:solidFill>
                  <a:schemeClr val="accent4"/>
                </a:solidFill>
                <a:latin typeface="Arial Narrow" panose="020B0606020202030204" pitchFamily="34" charset="0"/>
              </a:rPr>
              <a:t>A armadilha da dívida</a:t>
            </a:r>
          </a:p>
          <a:p>
            <a:pPr marL="285750" indent="-285750">
              <a:buFontTx/>
              <a:buChar char="-"/>
            </a:pPr>
            <a:r>
              <a:rPr lang="pt-BR" b="1" dirty="0">
                <a:ln/>
                <a:solidFill>
                  <a:schemeClr val="accent4"/>
                </a:solidFill>
                <a:latin typeface="Arial Narrow" panose="020B0606020202030204" pitchFamily="34" charset="0"/>
              </a:rPr>
              <a:t>Bolhas, crises e austeridade</a:t>
            </a:r>
          </a:p>
          <a:p>
            <a:pPr marL="285750" indent="-285750">
              <a:buFontTx/>
              <a:buChar char="-"/>
            </a:pPr>
            <a:r>
              <a:rPr lang="pt-BR" b="1" dirty="0">
                <a:ln/>
                <a:solidFill>
                  <a:schemeClr val="accent4"/>
                </a:solidFill>
                <a:latin typeface="Arial Narrow" panose="020B0606020202030204" pitchFamily="34" charset="0"/>
              </a:rPr>
              <a:t>Baixa elasticidade da redução da pobreza em relação ao crescimento económico (0,11)</a:t>
            </a:r>
            <a:endParaRPr lang="en-GB" b="1" dirty="0">
              <a:ln/>
              <a:solidFill>
                <a:schemeClr val="accent4"/>
              </a:solidFill>
              <a:latin typeface="Arial Narrow" panose="020B0606020202030204" pitchFamily="34" charset="0"/>
            </a:endParaRPr>
          </a:p>
        </p:txBody>
      </p:sp>
    </p:spTree>
    <p:extLst>
      <p:ext uri="{BB962C8B-B14F-4D97-AF65-F5344CB8AC3E}">
        <p14:creationId xmlns:p14="http://schemas.microsoft.com/office/powerpoint/2010/main" val="2505324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38C84-2D7A-4F64-A334-3C9915DB2FF0}"/>
              </a:ext>
            </a:extLst>
          </p:cNvPr>
          <p:cNvSpPr>
            <a:spLocks noGrp="1"/>
          </p:cNvSpPr>
          <p:nvPr>
            <p:ph type="title"/>
          </p:nvPr>
        </p:nvSpPr>
        <p:spPr>
          <a:xfrm>
            <a:off x="286870" y="167901"/>
            <a:ext cx="11618259" cy="473075"/>
          </a:xfrm>
        </p:spPr>
        <p:txBody>
          <a:bodyPr>
            <a:noAutofit/>
          </a:bodyPr>
          <a:lstStyle/>
          <a:p>
            <a:r>
              <a:rPr lang="pt-PT" sz="2800" dirty="0">
                <a:solidFill>
                  <a:srgbClr val="C00000"/>
                </a:solidFill>
                <a:latin typeface="Arial Narrow" panose="020B0606020202030204" pitchFamily="34" charset="0"/>
              </a:rPr>
              <a:t>O Estado e o capitalismo nacional</a:t>
            </a:r>
          </a:p>
        </p:txBody>
      </p:sp>
      <p:graphicFrame>
        <p:nvGraphicFramePr>
          <p:cNvPr id="4" name="Content Placeholder 3">
            <a:extLst>
              <a:ext uri="{FF2B5EF4-FFF2-40B4-BE49-F238E27FC236}">
                <a16:creationId xmlns:a16="http://schemas.microsoft.com/office/drawing/2014/main" id="{76F1EECD-FFB1-4E7F-AA26-7892AD7EBB6B}"/>
              </a:ext>
            </a:extLst>
          </p:cNvPr>
          <p:cNvGraphicFramePr>
            <a:graphicFrameLocks noGrp="1"/>
          </p:cNvGraphicFramePr>
          <p:nvPr>
            <p:ph idx="1"/>
          </p:nvPr>
        </p:nvGraphicFramePr>
        <p:xfrm>
          <a:off x="287338" y="672353"/>
          <a:ext cx="11617325" cy="592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A1C9E4E0-5B43-4182-98CB-645B32AAE3B5}"/>
              </a:ext>
            </a:extLst>
          </p:cNvPr>
          <p:cNvSpPr txBox="1"/>
          <p:nvPr/>
        </p:nvSpPr>
        <p:spPr>
          <a:xfrm>
            <a:off x="7050740" y="640976"/>
            <a:ext cx="414617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b="1" dirty="0">
                <a:solidFill>
                  <a:srgbClr val="7030A0"/>
                </a:solidFill>
                <a:latin typeface="Arial Narrow" panose="020B0606020202030204" pitchFamily="34" charset="0"/>
              </a:rPr>
              <a:t>Manifesto capitalista 1: </a:t>
            </a:r>
            <a:r>
              <a:rPr lang="pt-PT" dirty="0">
                <a:solidFill>
                  <a:srgbClr val="7030A0"/>
                </a:solidFill>
                <a:latin typeface="Arial Narrow" panose="020B0606020202030204" pitchFamily="34" charset="0"/>
              </a:rPr>
              <a:t>Proprietários sem capital e sem capacidade de reprodução</a:t>
            </a:r>
            <a:endParaRPr lang="en-GB" dirty="0">
              <a:solidFill>
                <a:srgbClr val="7030A0"/>
              </a:solidFill>
              <a:latin typeface="Arial Narrow" panose="020B0606020202030204" pitchFamily="34" charset="0"/>
            </a:endParaRPr>
          </a:p>
        </p:txBody>
      </p:sp>
      <p:sp>
        <p:nvSpPr>
          <p:cNvPr id="5" name="TextBox 4">
            <a:extLst>
              <a:ext uri="{FF2B5EF4-FFF2-40B4-BE49-F238E27FC236}">
                <a16:creationId xmlns:a16="http://schemas.microsoft.com/office/drawing/2014/main" id="{BF9AF2EB-2BCF-458A-A6F7-EF18BC330AAE}"/>
              </a:ext>
            </a:extLst>
          </p:cNvPr>
          <p:cNvSpPr txBox="1"/>
          <p:nvPr/>
        </p:nvSpPr>
        <p:spPr>
          <a:xfrm>
            <a:off x="7167282" y="5912241"/>
            <a:ext cx="361277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1" i="0" u="none" strike="noStrike" kern="1200" cap="none" spc="0" normalizeH="0" baseline="0" noProof="0" dirty="0">
                <a:ln>
                  <a:noFill/>
                </a:ln>
                <a:solidFill>
                  <a:srgbClr val="FF0000"/>
                </a:solidFill>
                <a:effectLst/>
                <a:uLnTx/>
                <a:uFillTx/>
                <a:latin typeface="Arial Narrow" panose="020B0606020202030204" pitchFamily="34" charset="0"/>
                <a:ea typeface="+mn-ea"/>
                <a:cs typeface="+mn-cs"/>
              </a:rPr>
              <a:t>De “</a:t>
            </a:r>
            <a:r>
              <a:rPr kumimoji="0" lang="pt-PT" sz="1800" b="1" i="0" u="none" strike="noStrike" kern="1200" cap="none" spc="0" normalizeH="0" baseline="0" noProof="0" dirty="0" err="1">
                <a:ln>
                  <a:noFill/>
                </a:ln>
                <a:solidFill>
                  <a:srgbClr val="FF0000"/>
                </a:solidFill>
                <a:effectLst/>
                <a:uLnTx/>
                <a:uFillTx/>
                <a:latin typeface="Arial Narrow" panose="020B0606020202030204" pitchFamily="34" charset="0"/>
                <a:ea typeface="+mn-ea"/>
                <a:cs typeface="+mn-cs"/>
              </a:rPr>
              <a:t>darling</a:t>
            </a:r>
            <a:r>
              <a:rPr kumimoji="0" lang="pt-PT" sz="1800" b="1" i="0" u="none" strike="noStrike" kern="1200" cap="none" spc="0" normalizeH="0" baseline="0" noProof="0" dirty="0">
                <a:ln>
                  <a:noFill/>
                </a:ln>
                <a:solidFill>
                  <a:srgbClr val="FF0000"/>
                </a:solidFill>
                <a:effectLst/>
                <a:uLnTx/>
                <a:uFillTx/>
                <a:latin typeface="Arial Narrow" panose="020B0606020202030204" pitchFamily="34" charset="0"/>
                <a:ea typeface="+mn-ea"/>
                <a:cs typeface="+mn-cs"/>
              </a:rPr>
              <a:t>” a “rogue” do capital financeiro internacional em 6 meses</a:t>
            </a:r>
            <a:endParaRPr kumimoji="0" lang="en-GB" sz="1800" b="1" i="0" u="none" strike="noStrike" kern="1200" cap="none" spc="0" normalizeH="0" baseline="0" noProof="0" dirty="0">
              <a:ln>
                <a:noFill/>
              </a:ln>
              <a:solidFill>
                <a:srgbClr val="FF0000"/>
              </a:solidFill>
              <a:effectLst/>
              <a:uLnTx/>
              <a:uFillTx/>
              <a:latin typeface="Arial Narrow" panose="020B0606020202030204" pitchFamily="34" charset="0"/>
              <a:ea typeface="+mn-ea"/>
              <a:cs typeface="+mn-cs"/>
            </a:endParaRPr>
          </a:p>
        </p:txBody>
      </p:sp>
      <p:sp>
        <p:nvSpPr>
          <p:cNvPr id="6" name="TextBox 5">
            <a:extLst>
              <a:ext uri="{FF2B5EF4-FFF2-40B4-BE49-F238E27FC236}">
                <a16:creationId xmlns:a16="http://schemas.microsoft.com/office/drawing/2014/main" id="{8A68D099-C830-41A1-8E03-F1B082DC13E7}"/>
              </a:ext>
            </a:extLst>
          </p:cNvPr>
          <p:cNvSpPr txBox="1"/>
          <p:nvPr/>
        </p:nvSpPr>
        <p:spPr>
          <a:xfrm>
            <a:off x="1089210" y="1801907"/>
            <a:ext cx="1783977" cy="4247317"/>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1" i="0" u="none" strike="noStrike" kern="1200" cap="none" spc="0" normalizeH="0" baseline="0" noProof="0" dirty="0">
                <a:ln/>
                <a:effectLst/>
                <a:uLnTx/>
                <a:uFillTx/>
                <a:latin typeface="Arial Narrow" panose="020B0606020202030204" pitchFamily="34" charset="0"/>
                <a:ea typeface="+mn-ea"/>
                <a:cs typeface="+mn-cs"/>
              </a:rPr>
              <a:t>Bases para um </a:t>
            </a:r>
            <a:r>
              <a:rPr kumimoji="0" lang="pt-PT" sz="1800" b="1" i="0" u="none" strike="noStrike" kern="1200" cap="none" spc="0" normalizeH="0" baseline="0" noProof="0" dirty="0" err="1">
                <a:ln/>
                <a:effectLst/>
                <a:uLnTx/>
                <a:uFillTx/>
                <a:latin typeface="Arial Narrow" panose="020B0606020202030204" pitchFamily="34" charset="0"/>
                <a:ea typeface="+mn-ea"/>
                <a:cs typeface="+mn-cs"/>
              </a:rPr>
              <a:t>anti-manifesto</a:t>
            </a:r>
            <a:r>
              <a:rPr kumimoji="0" lang="pt-PT" sz="1800" b="1" i="0" u="none" strike="noStrike" kern="1200" cap="none" spc="0" normalizeH="0" baseline="0" noProof="0" dirty="0">
                <a:ln/>
                <a:effectLst/>
                <a:uLnTx/>
                <a:uFillTx/>
                <a:latin typeface="Arial Narrow" panose="020B060602020203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i="0" u="none" strike="noStrike" kern="1200" cap="none" spc="0" normalizeH="0" baseline="0" noProof="0" dirty="0">
                <a:ln/>
                <a:effectLst/>
                <a:uLnTx/>
                <a:uFillTx/>
                <a:latin typeface="Arial Narrow" panose="020B0606020202030204" pitchFamily="34" charset="0"/>
                <a:ea typeface="+mn-ea"/>
                <a:cs typeface="+mn-cs"/>
              </a:rPr>
              <a:t>Socialização intensiva e generalizada dos custos da burguesia nacional:</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pt-PT" dirty="0">
                <a:ln/>
                <a:latin typeface="Arial Narrow" panose="020B0606020202030204" pitchFamily="34" charset="0"/>
              </a:rPr>
              <a:t>Que burguesia?</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pt-PT" sz="1800" i="0" u="none" strike="noStrike" kern="1200" cap="none" spc="0" normalizeH="0" baseline="0" noProof="0" dirty="0">
                <a:ln/>
                <a:effectLst/>
                <a:uLnTx/>
                <a:uFillTx/>
                <a:latin typeface="Arial Narrow" panose="020B0606020202030204" pitchFamily="34" charset="0"/>
                <a:ea typeface="+mn-ea"/>
                <a:cs typeface="+mn-cs"/>
              </a:rPr>
              <a:t>Quem paga?</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pt-PT" dirty="0">
                <a:ln/>
                <a:latin typeface="Arial Narrow" panose="020B0606020202030204" pitchFamily="34" charset="0"/>
              </a:rPr>
              <a:t>Tensões emergentes e latentes e o futuro?</a:t>
            </a:r>
          </a:p>
        </p:txBody>
      </p:sp>
      <p:sp>
        <p:nvSpPr>
          <p:cNvPr id="7" name="TextBox 6">
            <a:extLst>
              <a:ext uri="{FF2B5EF4-FFF2-40B4-BE49-F238E27FC236}">
                <a16:creationId xmlns:a16="http://schemas.microsoft.com/office/drawing/2014/main" id="{78F95F92-1572-41D1-8FEB-7CA804EFF03F}"/>
              </a:ext>
            </a:extLst>
          </p:cNvPr>
          <p:cNvSpPr txBox="1"/>
          <p:nvPr/>
        </p:nvSpPr>
        <p:spPr>
          <a:xfrm>
            <a:off x="9193306" y="2383775"/>
            <a:ext cx="1748118" cy="3139321"/>
          </a:xfrm>
          <a:prstGeom prst="rect">
            <a:avLst/>
          </a:prstGeom>
          <a:noFill/>
        </p:spPr>
        <p:txBody>
          <a:bodyPr wrap="square" rtlCol="0">
            <a:spAutoFit/>
          </a:bodyPr>
          <a:lstStyle/>
          <a:p>
            <a:r>
              <a:rPr lang="pt-PT" b="1" dirty="0">
                <a:solidFill>
                  <a:srgbClr val="00B050"/>
                </a:solidFill>
                <a:latin typeface="Arial Narrow" panose="020B0606020202030204" pitchFamily="34" charset="0"/>
              </a:rPr>
              <a:t>Manifesto capitalista 2: </a:t>
            </a:r>
            <a:r>
              <a:rPr lang="pt-PT" dirty="0">
                <a:solidFill>
                  <a:srgbClr val="00B050"/>
                </a:solidFill>
                <a:latin typeface="Arial Narrow" panose="020B0606020202030204" pitchFamily="34" charset="0"/>
              </a:rPr>
              <a:t>Capital fictício sem produção, base económica afunilada e baixa elasticidade da pobreza relativamente do crescimento económico</a:t>
            </a:r>
            <a:endParaRPr lang="en-GB"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2891753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Theorization of capitalism</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70411"/>
            <a:ext cx="11687359" cy="5408396"/>
          </a:xfrm>
        </p:spPr>
        <p:txBody>
          <a:bodyPr>
            <a:normAutofit/>
          </a:bodyPr>
          <a:lstStyle/>
          <a:p>
            <a:pPr lvl="0">
              <a:lnSpc>
                <a:spcPct val="114000"/>
              </a:lnSpc>
              <a:spcBef>
                <a:spcPts val="0"/>
              </a:spcBef>
              <a:spcAft>
                <a:spcPts val="2400"/>
              </a:spcAft>
            </a:pPr>
            <a:endParaRPr lang="en-GB" sz="2600" dirty="0">
              <a:solidFill>
                <a:srgbClr val="000000"/>
              </a:solidFill>
              <a:latin typeface="Arial Narrow" panose="020B0606020202030204" pitchFamily="34" charset="0"/>
            </a:endParaRP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0139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Key issues of theorization</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lnSpcReduction="10000"/>
          </a:bodyPr>
          <a:lstStyle/>
          <a:p>
            <a:pPr>
              <a:lnSpc>
                <a:spcPct val="114000"/>
              </a:lnSpc>
              <a:spcBef>
                <a:spcPts val="0"/>
              </a:spcBef>
              <a:spcAft>
                <a:spcPts val="2400"/>
              </a:spcAft>
            </a:pPr>
            <a:r>
              <a:rPr lang="en-GB" dirty="0">
                <a:latin typeface="Arial Narrow" panose="020B0606020202030204" pitchFamily="34" charset="0"/>
              </a:rPr>
              <a:t>Theorization and method – they are not independent from one another</a:t>
            </a:r>
          </a:p>
          <a:p>
            <a:pPr>
              <a:lnSpc>
                <a:spcPct val="114000"/>
              </a:lnSpc>
              <a:spcBef>
                <a:spcPts val="0"/>
              </a:spcBef>
              <a:spcAft>
                <a:spcPts val="2400"/>
              </a:spcAft>
            </a:pPr>
            <a:r>
              <a:rPr lang="en-GB" dirty="0">
                <a:latin typeface="Arial Narrow" panose="020B0606020202030204" pitchFamily="34" charset="0"/>
              </a:rPr>
              <a:t>The limits of capitalism? Given by crises? Is that the limit or does that show the limits?</a:t>
            </a:r>
          </a:p>
          <a:p>
            <a:pPr>
              <a:lnSpc>
                <a:spcPct val="114000"/>
              </a:lnSpc>
              <a:spcBef>
                <a:spcPts val="0"/>
              </a:spcBef>
              <a:spcAft>
                <a:spcPts val="2400"/>
              </a:spcAft>
            </a:pPr>
            <a:r>
              <a:rPr lang="en-GB" dirty="0">
                <a:latin typeface="Arial Narrow" panose="020B0606020202030204" pitchFamily="34" charset="0"/>
              </a:rPr>
              <a:t>Political economy of capitalism – dealing with crises?</a:t>
            </a:r>
          </a:p>
          <a:p>
            <a:pPr lvl="1">
              <a:lnSpc>
                <a:spcPct val="114000"/>
              </a:lnSpc>
              <a:spcBef>
                <a:spcPts val="0"/>
              </a:spcBef>
              <a:spcAft>
                <a:spcPts val="2400"/>
              </a:spcAft>
            </a:pPr>
            <a:r>
              <a:rPr lang="en-GB" dirty="0">
                <a:latin typeface="Arial Narrow" panose="020B0606020202030204" pitchFamily="34" charset="0"/>
              </a:rPr>
              <a:t>Equilibrium capitalism – neoliberalism and its monetarist version</a:t>
            </a:r>
          </a:p>
          <a:p>
            <a:pPr lvl="1">
              <a:lnSpc>
                <a:spcPct val="114000"/>
              </a:lnSpc>
              <a:spcBef>
                <a:spcPts val="0"/>
              </a:spcBef>
              <a:spcAft>
                <a:spcPts val="2400"/>
              </a:spcAft>
            </a:pPr>
            <a:r>
              <a:rPr lang="en-GB" dirty="0">
                <a:latin typeface="Arial Narrow" panose="020B0606020202030204" pitchFamily="34" charset="0"/>
              </a:rPr>
              <a:t>Financialization as the current stage of capitalist accumulation – opportunity for massive expansion with non-creative destruction (financial innovation, only)</a:t>
            </a:r>
          </a:p>
          <a:p>
            <a:pPr lvl="1">
              <a:lnSpc>
                <a:spcPct val="114000"/>
              </a:lnSpc>
              <a:spcBef>
                <a:spcPts val="0"/>
              </a:spcBef>
              <a:spcAft>
                <a:spcPts val="2400"/>
              </a:spcAft>
            </a:pPr>
            <a:r>
              <a:rPr lang="en-GB" dirty="0">
                <a:latin typeface="Arial Narrow" panose="020B0606020202030204" pitchFamily="34" charset="0"/>
              </a:rPr>
              <a:t>Emerging and expanding capitalism – structuralist and neoliberal nationalism</a:t>
            </a:r>
          </a:p>
          <a:p>
            <a:pPr lvl="1">
              <a:lnSpc>
                <a:spcPct val="114000"/>
              </a:lnSpc>
              <a:spcBef>
                <a:spcPts val="0"/>
              </a:spcBef>
              <a:spcAft>
                <a:spcPts val="2400"/>
              </a:spcAft>
            </a:pPr>
            <a:r>
              <a:rPr lang="en-GB" dirty="0">
                <a:solidFill>
                  <a:srgbClr val="000000"/>
                </a:solidFill>
                <a:latin typeface="Arial Narrow" panose="020B0606020202030204" pitchFamily="34" charset="0"/>
              </a:rPr>
              <a:t>If crises form organic part of the system of accumulation of capital, how can we deal with crises outside of overcoming capitalism altogether?</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1281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Key issues of theorization</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1"/>
            <a:ext cx="11551535" cy="5528178"/>
          </a:xfrm>
        </p:spPr>
        <p:txBody>
          <a:bodyPr>
            <a:normAutofit lnSpcReduction="10000"/>
          </a:bodyPr>
          <a:lstStyle/>
          <a:p>
            <a:pPr>
              <a:lnSpc>
                <a:spcPct val="114000"/>
              </a:lnSpc>
              <a:spcBef>
                <a:spcPts val="0"/>
              </a:spcBef>
              <a:spcAft>
                <a:spcPts val="2400"/>
              </a:spcAft>
            </a:pPr>
            <a:r>
              <a:rPr lang="en-GB" dirty="0">
                <a:latin typeface="Arial Narrow" panose="020B0606020202030204" pitchFamily="34" charset="0"/>
              </a:rPr>
              <a:t>Uneven capitalism and the historical and social limits for globalization – resurgence of nationalism, macroeconomic limits</a:t>
            </a:r>
          </a:p>
          <a:p>
            <a:pPr>
              <a:lnSpc>
                <a:spcPct val="114000"/>
              </a:lnSpc>
              <a:spcBef>
                <a:spcPts val="0"/>
              </a:spcBef>
              <a:spcAft>
                <a:spcPts val="2400"/>
              </a:spcAft>
            </a:pPr>
            <a:r>
              <a:rPr lang="en-GB" dirty="0">
                <a:latin typeface="Arial Narrow" panose="020B0606020202030204" pitchFamily="34" charset="0"/>
              </a:rPr>
              <a:t>The state – where do its goals and capacities come from and what is it made of?</a:t>
            </a:r>
          </a:p>
          <a:p>
            <a:pPr>
              <a:lnSpc>
                <a:spcPct val="114000"/>
              </a:lnSpc>
              <a:spcBef>
                <a:spcPts val="0"/>
              </a:spcBef>
              <a:spcAft>
                <a:spcPts val="2400"/>
              </a:spcAft>
            </a:pPr>
            <a:r>
              <a:rPr lang="en-GB" dirty="0">
                <a:latin typeface="Arial Narrow" panose="020B0606020202030204" pitchFamily="34" charset="0"/>
              </a:rPr>
              <a:t>The difference between “globalized” and “nationalist” neoliberalism:</a:t>
            </a:r>
          </a:p>
          <a:p>
            <a:pPr lvl="1">
              <a:lnSpc>
                <a:spcPct val="114000"/>
              </a:lnSpc>
              <a:spcBef>
                <a:spcPts val="0"/>
              </a:spcBef>
              <a:spcAft>
                <a:spcPts val="2400"/>
              </a:spcAft>
            </a:pPr>
            <a:r>
              <a:rPr lang="en-GB" dirty="0">
                <a:latin typeface="Arial Narrow" panose="020B0606020202030204" pitchFamily="34" charset="0"/>
              </a:rPr>
              <a:t>Recognition of uneven capitalism, geographic and historically, and that requires space for historical specificity </a:t>
            </a:r>
          </a:p>
          <a:p>
            <a:pPr lvl="1">
              <a:lnSpc>
                <a:spcPct val="114000"/>
              </a:lnSpc>
              <a:spcBef>
                <a:spcPts val="0"/>
              </a:spcBef>
              <a:spcAft>
                <a:spcPts val="2400"/>
              </a:spcAft>
            </a:pPr>
            <a:r>
              <a:rPr lang="en-GB" dirty="0">
                <a:latin typeface="Arial Narrow" panose="020B0606020202030204" pitchFamily="34" charset="0"/>
              </a:rPr>
              <a:t>Dynamic capitalism requires a strong state not only for removing barriers to capital accumulation but for creating necessary structural conditions for capital accumulation</a:t>
            </a:r>
          </a:p>
          <a:p>
            <a:pPr lvl="1">
              <a:lnSpc>
                <a:spcPct val="114000"/>
              </a:lnSpc>
              <a:spcBef>
                <a:spcPts val="0"/>
              </a:spcBef>
              <a:spcAft>
                <a:spcPts val="2400"/>
              </a:spcAft>
            </a:pPr>
            <a:r>
              <a:rPr lang="en-GB" dirty="0">
                <a:latin typeface="Arial Narrow" panose="020B0606020202030204" pitchFamily="34" charset="0"/>
              </a:rPr>
              <a:t>Can we say that we are still talking about neoliberalism?</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3592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Key issues of theorization</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43337"/>
            <a:ext cx="11690430" cy="5683168"/>
          </a:xfrm>
        </p:spPr>
        <p:txBody>
          <a:bodyPr>
            <a:normAutofit/>
          </a:bodyPr>
          <a:lstStyle/>
          <a:p>
            <a:pPr>
              <a:lnSpc>
                <a:spcPct val="120000"/>
              </a:lnSpc>
              <a:spcBef>
                <a:spcPts val="0"/>
              </a:spcBef>
              <a:spcAft>
                <a:spcPts val="2400"/>
              </a:spcAft>
            </a:pPr>
            <a:r>
              <a:rPr lang="en-GB" dirty="0">
                <a:latin typeface="Arial Narrow" panose="020B0606020202030204" pitchFamily="34" charset="0"/>
              </a:rPr>
              <a:t>When appearance becomes more important than essence</a:t>
            </a:r>
          </a:p>
          <a:p>
            <a:pPr lvl="1">
              <a:lnSpc>
                <a:spcPct val="120000"/>
              </a:lnSpc>
              <a:spcBef>
                <a:spcPts val="0"/>
              </a:spcBef>
              <a:spcAft>
                <a:spcPts val="2400"/>
              </a:spcAft>
            </a:pPr>
            <a:r>
              <a:rPr lang="en-GB" dirty="0">
                <a:latin typeface="Arial Narrow" panose="020B0606020202030204" pitchFamily="34" charset="0"/>
              </a:rPr>
              <a:t>Mozambique: industrialization as an “imported” solution</a:t>
            </a:r>
          </a:p>
          <a:p>
            <a:pPr>
              <a:lnSpc>
                <a:spcPct val="120000"/>
              </a:lnSpc>
              <a:spcBef>
                <a:spcPts val="0"/>
              </a:spcBef>
              <a:spcAft>
                <a:spcPts val="2400"/>
              </a:spcAft>
            </a:pPr>
            <a:r>
              <a:rPr lang="en-GB" dirty="0">
                <a:latin typeface="Arial Narrow" panose="020B0606020202030204" pitchFamily="34" charset="0"/>
              </a:rPr>
              <a:t>When essence becomes central to our search:</a:t>
            </a:r>
          </a:p>
          <a:p>
            <a:pPr lvl="1">
              <a:lnSpc>
                <a:spcPct val="120000"/>
              </a:lnSpc>
              <a:spcBef>
                <a:spcPts val="0"/>
              </a:spcBef>
              <a:spcAft>
                <a:spcPts val="2400"/>
              </a:spcAft>
            </a:pPr>
            <a:r>
              <a:rPr lang="en-GB" dirty="0">
                <a:latin typeface="Arial Narrow" panose="020B0606020202030204" pitchFamily="34" charset="0"/>
              </a:rPr>
              <a:t>Why is industrialization as it is?</a:t>
            </a:r>
          </a:p>
          <a:p>
            <a:pPr lvl="1">
              <a:lnSpc>
                <a:spcPct val="120000"/>
              </a:lnSpc>
              <a:spcBef>
                <a:spcPts val="0"/>
              </a:spcBef>
              <a:spcAft>
                <a:spcPts val="2400"/>
              </a:spcAft>
            </a:pPr>
            <a:r>
              <a:rPr lang="en-GB" dirty="0">
                <a:latin typeface="Arial Narrow" panose="020B0606020202030204" pitchFamily="34" charset="0"/>
              </a:rPr>
              <a:t>What type of industrialization may emerge from the current dynamics?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1046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Key issues of theorization</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43337"/>
            <a:ext cx="11690430" cy="5683168"/>
          </a:xfrm>
        </p:spPr>
        <p:txBody>
          <a:bodyPr>
            <a:normAutofit/>
          </a:bodyPr>
          <a:lstStyle/>
          <a:p>
            <a:pPr>
              <a:lnSpc>
                <a:spcPct val="120000"/>
              </a:lnSpc>
              <a:spcBef>
                <a:spcPts val="0"/>
              </a:spcBef>
              <a:spcAft>
                <a:spcPts val="2400"/>
              </a:spcAft>
            </a:pPr>
            <a:r>
              <a:rPr lang="en-GB" dirty="0">
                <a:latin typeface="Arial Narrow" panose="020B0606020202030204" pitchFamily="34" charset="0"/>
              </a:rPr>
              <a:t>Why we think that agents alone can decide what happens next, when history tells us otherwise? </a:t>
            </a:r>
            <a:r>
              <a:rPr lang="en-GB" dirty="0" err="1">
                <a:latin typeface="Arial Narrow" panose="020B0606020202030204" pitchFamily="34" charset="0"/>
              </a:rPr>
              <a:t>Linkagents</a:t>
            </a:r>
            <a:endParaRPr lang="en-GB" dirty="0">
              <a:latin typeface="Arial Narrow" panose="020B0606020202030204" pitchFamily="34" charset="0"/>
            </a:endParaRPr>
          </a:p>
          <a:p>
            <a:pPr>
              <a:lnSpc>
                <a:spcPct val="120000"/>
              </a:lnSpc>
              <a:spcBef>
                <a:spcPts val="0"/>
              </a:spcBef>
              <a:spcAft>
                <a:spcPts val="2400"/>
              </a:spcAft>
            </a:pPr>
            <a:r>
              <a:rPr lang="en-GB" dirty="0">
                <a:latin typeface="Arial Narrow" panose="020B0606020202030204" pitchFamily="34" charset="0"/>
              </a:rPr>
              <a:t>The basis of accumulation that are class structured – concepts like “national interests”, “social interest”, “efficiency”, “equilibrium” are, therefore, not neutral in relation to social struggle.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088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Key issues of theorization</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43337"/>
            <a:ext cx="11690430" cy="5683168"/>
          </a:xfrm>
        </p:spPr>
        <p:txBody>
          <a:bodyPr>
            <a:normAutofit/>
          </a:bodyPr>
          <a:lstStyle/>
          <a:p>
            <a:pPr>
              <a:lnSpc>
                <a:spcPct val="120000"/>
              </a:lnSpc>
              <a:spcBef>
                <a:spcPts val="0"/>
              </a:spcBef>
              <a:spcAft>
                <a:spcPts val="2400"/>
              </a:spcAft>
            </a:pPr>
            <a:r>
              <a:rPr lang="en-GB" dirty="0">
                <a:latin typeface="Arial Narrow" panose="020B0606020202030204" pitchFamily="34" charset="0"/>
              </a:rPr>
              <a:t>The limits of our analysis</a:t>
            </a:r>
          </a:p>
          <a:p>
            <a:pPr lvl="1">
              <a:lnSpc>
                <a:spcPct val="120000"/>
              </a:lnSpc>
              <a:spcBef>
                <a:spcPts val="0"/>
              </a:spcBef>
              <a:spcAft>
                <a:spcPts val="2400"/>
              </a:spcAft>
            </a:pPr>
            <a:r>
              <a:rPr lang="en-GB" dirty="0">
                <a:latin typeface="Arial Narrow" panose="020B0606020202030204" pitchFamily="34" charset="0"/>
              </a:rPr>
              <a:t>We cannot determine the future, we cannot even fully forecast it.</a:t>
            </a:r>
          </a:p>
          <a:p>
            <a:pPr lvl="1">
              <a:lnSpc>
                <a:spcPct val="120000"/>
              </a:lnSpc>
              <a:spcBef>
                <a:spcPts val="0"/>
              </a:spcBef>
              <a:spcAft>
                <a:spcPts val="2400"/>
              </a:spcAft>
            </a:pPr>
            <a:r>
              <a:rPr lang="en-GB" dirty="0">
                <a:latin typeface="Arial Narrow" panose="020B0606020202030204" pitchFamily="34" charset="0"/>
              </a:rPr>
              <a:t>Our analysis is as good as our method is, and the method is continually reshaped by history. We don’t know everything but we know what questions to pose and where to look for in the quest for answers.</a:t>
            </a:r>
          </a:p>
          <a:p>
            <a:pPr lvl="1">
              <a:lnSpc>
                <a:spcPct val="120000"/>
              </a:lnSpc>
              <a:spcBef>
                <a:spcPts val="0"/>
              </a:spcBef>
              <a:spcAft>
                <a:spcPts val="2400"/>
              </a:spcAft>
            </a:pPr>
            <a:r>
              <a:rPr lang="en-GB" dirty="0">
                <a:latin typeface="Arial Narrow" panose="020B0606020202030204" pitchFamily="34" charset="0"/>
              </a:rPr>
              <a:t>Answers are not ready made or readily available. We are dealing with dynamic social struggle and social transformation, not with inanimate objects waiting for us to look at them.</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5170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Structure of the presentation</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a:bodyPr>
          <a:lstStyle/>
          <a:p>
            <a:pPr>
              <a:lnSpc>
                <a:spcPct val="114000"/>
              </a:lnSpc>
              <a:spcBef>
                <a:spcPts val="0"/>
              </a:spcBef>
              <a:spcAft>
                <a:spcPts val="2400"/>
              </a:spcAft>
            </a:pPr>
            <a:r>
              <a:rPr lang="en-GB" dirty="0">
                <a:latin typeface="Arial Narrow" panose="020B0606020202030204" pitchFamily="34" charset="0"/>
              </a:rPr>
              <a:t>Setting the scene: nationalist neoliberalism, or the “nationalist revolt” – a national-capitalist critique of the “special, or limited, theory of expropriation of the State”</a:t>
            </a:r>
          </a:p>
          <a:p>
            <a:pPr>
              <a:lnSpc>
                <a:spcPct val="114000"/>
              </a:lnSpc>
              <a:spcBef>
                <a:spcPts val="0"/>
              </a:spcBef>
              <a:spcAft>
                <a:spcPts val="2400"/>
              </a:spcAft>
            </a:pPr>
            <a:r>
              <a:rPr lang="en-GB" dirty="0">
                <a:latin typeface="Arial Narrow" panose="020B0606020202030204" pitchFamily="34" charset="0"/>
              </a:rPr>
              <a:t>The second “capitalist manifesto” – general theory of expropriation of the State</a:t>
            </a:r>
          </a:p>
          <a:p>
            <a:pPr>
              <a:lnSpc>
                <a:spcPct val="114000"/>
              </a:lnSpc>
              <a:spcBef>
                <a:spcPts val="0"/>
              </a:spcBef>
              <a:spcAft>
                <a:spcPts val="2400"/>
              </a:spcAft>
            </a:pPr>
            <a:r>
              <a:rPr lang="pt-PT" dirty="0">
                <a:latin typeface="Arial Narrow" panose="020B0606020202030204" pitchFamily="34" charset="0"/>
              </a:rPr>
              <a:t>T</a:t>
            </a:r>
            <a:r>
              <a:rPr lang="en-GB" dirty="0">
                <a:latin typeface="Arial Narrow" panose="020B0606020202030204" pitchFamily="34" charset="0"/>
              </a:rPr>
              <a:t>he collapse of the “general theory”</a:t>
            </a:r>
          </a:p>
          <a:p>
            <a:pPr>
              <a:lnSpc>
                <a:spcPct val="114000"/>
              </a:lnSpc>
              <a:spcBef>
                <a:spcPts val="0"/>
              </a:spcBef>
              <a:spcAft>
                <a:spcPts val="2400"/>
              </a:spcAft>
            </a:pPr>
            <a:r>
              <a:rPr lang="pt-PT" dirty="0">
                <a:latin typeface="Arial Narrow" panose="020B0606020202030204" pitchFamily="34" charset="0"/>
              </a:rPr>
              <a:t>Data</a:t>
            </a: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1397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latin typeface="Arial Narrow" panose="020B0606020202030204" pitchFamily="34" charset="0"/>
                <a:hlinkClick r:id="rId2"/>
              </a:rPr>
              <a:t>https://www.researchgate.net/publication/319554499_Contribuicao_para_o_metodo_de_investigacao_da_economia_politica_de_Mocambique</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3"/>
              </a:rPr>
              <a:t>https://www.researchgate.net/publication/319554822_Logica_Historica_do_Modelo_de_Acumulacao_de_Capital_em_Mocambique</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4"/>
              </a:rPr>
              <a:t>https://www.researchgate.net/publication/305730467_DILEMAS_DA_INDUSTRIALIZACAO_NUM_CONTEXTO_EXTRACTIVO_DE_ACUMULACAO_DE_CAPITAL</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5"/>
              </a:rPr>
              <a:t>https://www.researchgate.net/publication/284720099_Economic_linkages_between_Mozambique_and_South_Africa</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6"/>
              </a:rPr>
              <a:t>https://www.researchgate.net/publication/284720139_Industria_e_industrializacao_em_Mocambique_analise_da_situacao_actual_e_linhas_estrategicas_de_desenvolvimento_I_Quaderni_della_Cooperazione_Italiana_32003</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7"/>
              </a:rPr>
              <a:t>https://www.researchgate.net/publication/273340949_Growth_capital_accumulation_and_economic_porosity_in_Mozambique_social_losses_private_gains</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8"/>
              </a:rPr>
              <a:t>https://www.researchgate.net/publication/284720288_Capitalizando_O_Capitalismo_Domestico_-_Porosidade_e_Acumulacao_Primitiva_de_Capital_em_Mocambique</a:t>
            </a:r>
            <a:endParaRPr lang="pt-PT" sz="2000" dirty="0">
              <a:latin typeface="Arial Narrow" panose="020B0606020202030204" pitchFamily="34" charset="0"/>
            </a:endParaRPr>
          </a:p>
        </p:txBody>
      </p:sp>
    </p:spTree>
    <p:extLst>
      <p:ext uri="{BB962C8B-B14F-4D97-AF65-F5344CB8AC3E}">
        <p14:creationId xmlns:p14="http://schemas.microsoft.com/office/powerpoint/2010/main" val="2292397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latin typeface="Arial Narrow" panose="020B0606020202030204" pitchFamily="34" charset="0"/>
                <a:hlinkClick r:id="rId2"/>
              </a:rPr>
              <a:t>ht</a:t>
            </a:r>
            <a:r>
              <a:rPr lang="pt-PT" sz="2000" dirty="0">
                <a:latin typeface="Arial Narrow" panose="020B0606020202030204" pitchFamily="34" charset="0"/>
                <a:hlinkClick r:id="rId3"/>
              </a:rPr>
              <a:t>https://www.researchgate.net/publication/284720256_REFLECTINDO_SOBRE_ACUMULACAO_POROSIDADE_E_INDUSTRIALIZACAO_EM_CONTEXTO_DE_ECONOMIA_EXTRACTIVA</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4"/>
              </a:rPr>
              <a:t>https://www.researchgate.net/publication/284720903_Economia_extractiva_e_desafios_de_industrializacao_em_Mocambique</a:t>
            </a:r>
            <a:r>
              <a:rPr lang="pt-PT" sz="2000" dirty="0">
                <a:latin typeface="Arial Narrow" panose="020B0606020202030204" pitchFamily="34" charset="0"/>
              </a:rPr>
              <a:t> </a:t>
            </a:r>
          </a:p>
          <a:p>
            <a:pPr>
              <a:lnSpc>
                <a:spcPct val="113000"/>
              </a:lnSpc>
              <a:spcBef>
                <a:spcPts val="0"/>
              </a:spcBef>
              <a:spcAft>
                <a:spcPts val="600"/>
              </a:spcAft>
            </a:pPr>
            <a:r>
              <a:rPr lang="pt-PT" sz="2000" dirty="0">
                <a:latin typeface="Arial Narrow" panose="020B0606020202030204" pitchFamily="34" charset="0"/>
                <a:hlinkClick r:id="rId5"/>
              </a:rPr>
              <a:t>https://www.researchgate.net/publication/284720995_Opcoes_Economicas_de_Mocambique_1975-95_Problemas_Licoes_e_Ideias_Alternativas</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6"/>
              </a:rPr>
              <a:t>https://www.researchgate.net/publication/319617910_Crises_Economicas_e_Estruturas_de_Acumulacao_de_Capital_em_Mocambique</a:t>
            </a:r>
            <a:endParaRPr lang="pt-PT" sz="2000" dirty="0">
              <a:latin typeface="Arial Narrow" panose="020B0606020202030204" pitchFamily="34" charset="0"/>
            </a:endParaRPr>
          </a:p>
          <a:p>
            <a:pPr>
              <a:lnSpc>
                <a:spcPct val="113000"/>
              </a:lnSpc>
              <a:spcBef>
                <a:spcPts val="0"/>
              </a:spcBef>
              <a:spcAft>
                <a:spcPts val="600"/>
              </a:spcAft>
            </a:pPr>
            <a:endParaRPr lang="pt-PT" sz="1500" dirty="0">
              <a:latin typeface="Arial Narrow" panose="020B0606020202030204" pitchFamily="34" charset="0"/>
            </a:endParaRPr>
          </a:p>
        </p:txBody>
      </p:sp>
    </p:spTree>
    <p:extLst>
      <p:ext uri="{BB962C8B-B14F-4D97-AF65-F5344CB8AC3E}">
        <p14:creationId xmlns:p14="http://schemas.microsoft.com/office/powerpoint/2010/main" val="696061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lnSpcReduction="10000"/>
          </a:bodyPr>
          <a:lstStyle/>
          <a:p>
            <a:pPr lvl="0">
              <a:lnSpc>
                <a:spcPct val="113000"/>
              </a:lnSpc>
              <a:spcBef>
                <a:spcPts val="0"/>
              </a:spcBef>
              <a:spcAft>
                <a:spcPts val="600"/>
              </a:spcAft>
            </a:pPr>
            <a:r>
              <a:rPr lang="pt-PT" sz="2000" dirty="0">
                <a:solidFill>
                  <a:prstClr val="black"/>
                </a:solidFill>
                <a:latin typeface="Arial Narrow" panose="020B0606020202030204" pitchFamily="34" charset="0"/>
                <a:hlinkClick r:id="rId2"/>
              </a:rPr>
              <a:t>https://www.researchgate.net/publication/284720475_Desafios_da_Sustentabilidade_do_Crescimento_Economico_uma_Bolha_Economica_em_Mocambique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3"/>
              </a:rPr>
              <a:t>https://www.researchgate.net/publication/297255681_Crises_ciclicas_e_desafios_de_transformacao_do_padrao_de_crescimento_economico_em_Mocambique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4"/>
              </a:rPr>
              <a:t>https://www.researchgate.net/publication/303672732_Introducao_a_problematica_da_divida_publica_contextualizacao_e_questoes_imediatas</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5"/>
              </a:rPr>
              <a:t>https://www.researchgate.net/publication/303750489_A_DIVIDA_SECRETA_MOCAMBICANA_IMPACTO_SOBRE_A_ESTRUTURA_DA_DIVIDA_E_CONSEQUENCIAS_ECONOMICAS</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6"/>
              </a:rPr>
              <a:t>https://www.researchgate.net/publication/303818853_Rebatendo_Mitos_do_Debate_sobre_a_Divida_Publica_em_Mocambique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7"/>
              </a:rPr>
              <a:t>https://www.researchgate.net/publication/303864588_Cenarios_Opcoes_Dilemas_de_Politica_face_a_Ruptura_da_Bolha_Economica</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8"/>
              </a:rPr>
              <a:t>https://www.researchgate.net/publication/303943946_Cronica_de_uma_crise_anunciada_divida_publica_no_contexto_da_economia_extractiva</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9"/>
              </a:rPr>
              <a:t>http://www.iese.ac.mz/wp-content/uploads/2017/04/5des2016_FM.pdf</a:t>
            </a:r>
            <a:endParaRPr lang="pt-PT" sz="20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793791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solidFill>
                  <a:prstClr val="black"/>
                </a:solidFill>
                <a:latin typeface="Arial Narrow" panose="020B0606020202030204" pitchFamily="34" charset="0"/>
                <a:hlinkClick r:id="rId2"/>
              </a:rPr>
              <a:t>https://www.researchgate.net/publication/319554303_Desafios_para_Mocambique_2017</a:t>
            </a:r>
            <a:endParaRPr lang="pt-PT" sz="2000" dirty="0">
              <a:solidFill>
                <a:prstClr val="black"/>
              </a:solidFill>
              <a:latin typeface="Arial Narrow" panose="020B0606020202030204" pitchFamily="34" charset="0"/>
              <a:hlinkClick r:id="rId3"/>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3"/>
              </a:rPr>
              <a:t>https://www.researchgate.net/publication/284720995_Opcoes_Economicas_de_Mocambique_1975-95_Problemas_Licoes_e_Ideias_Alternativas</a:t>
            </a:r>
            <a:r>
              <a:rPr lang="pt-PT" sz="2000" dirty="0">
                <a:solidFill>
                  <a:prstClr val="black"/>
                </a:solidFill>
                <a:latin typeface="Arial Narrow" panose="020B0606020202030204" pitchFamily="34" charset="0"/>
              </a:rPr>
              <a:t> (In Brazão </a:t>
            </a:r>
            <a:r>
              <a:rPr lang="pt-PT" sz="2000" dirty="0" err="1">
                <a:solidFill>
                  <a:prstClr val="black"/>
                </a:solidFill>
                <a:latin typeface="Arial Narrow" panose="020B0606020202030204" pitchFamily="34" charset="0"/>
              </a:rPr>
              <a:t>Mazula</a:t>
            </a:r>
            <a:r>
              <a:rPr lang="pt-PT" sz="2000" dirty="0">
                <a:solidFill>
                  <a:prstClr val="black"/>
                </a:solidFill>
                <a:latin typeface="Arial Narrow" panose="020B0606020202030204" pitchFamily="34" charset="0"/>
              </a:rPr>
              <a:t> (organizador). 1995. Moçambique – eleições, democracia e desenvolvimento)</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4"/>
              </a:rPr>
              <a:t>https://www.researchgate.net/publication/284721218_Problemas_Estruturais_do_Desenvolvimento_Agrario</a:t>
            </a:r>
            <a:r>
              <a:rPr lang="pt-PT" sz="2000" dirty="0">
                <a:solidFill>
                  <a:prstClr val="black"/>
                </a:solidFill>
                <a:latin typeface="Arial Narrow" panose="020B0606020202030204" pitchFamily="34" charset="0"/>
              </a:rPr>
              <a:t> (In Carlos Castel-Branco (organizador). 1994. Moçambique – </a:t>
            </a:r>
            <a:r>
              <a:rPr lang="pt-PT" sz="2000" dirty="0" err="1">
                <a:solidFill>
                  <a:prstClr val="black"/>
                </a:solidFill>
                <a:latin typeface="Arial Narrow" panose="020B0606020202030204" pitchFamily="34" charset="0"/>
              </a:rPr>
              <a:t>Perspectivas</a:t>
            </a:r>
            <a:r>
              <a:rPr lang="pt-PT" sz="2000" dirty="0">
                <a:solidFill>
                  <a:prstClr val="black"/>
                </a:solidFill>
                <a:latin typeface="Arial Narrow" panose="020B0606020202030204" pitchFamily="34" charset="0"/>
              </a:rPr>
              <a:t> Económicas)</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5"/>
              </a:rPr>
              <a:t>https://www.researchgate.net/publication/284721216_Problemas_estruturais_de_industrializacao_a_industria_transformadora</a:t>
            </a:r>
            <a:r>
              <a:rPr lang="pt-PT" sz="2000" dirty="0">
                <a:solidFill>
                  <a:prstClr val="black"/>
                </a:solidFill>
                <a:latin typeface="Arial Narrow" panose="020B0606020202030204" pitchFamily="34" charset="0"/>
              </a:rPr>
              <a:t> (In Carlos Castel-Branco (organizador). 1994. Moçambique – </a:t>
            </a:r>
            <a:r>
              <a:rPr lang="pt-PT" sz="2000" dirty="0" err="1">
                <a:solidFill>
                  <a:prstClr val="black"/>
                </a:solidFill>
                <a:latin typeface="Arial Narrow" panose="020B0606020202030204" pitchFamily="34" charset="0"/>
              </a:rPr>
              <a:t>Perspectivas</a:t>
            </a:r>
            <a:r>
              <a:rPr lang="pt-PT" sz="2000" dirty="0">
                <a:solidFill>
                  <a:prstClr val="black"/>
                </a:solidFill>
                <a:latin typeface="Arial Narrow" panose="020B0606020202030204" pitchFamily="34" charset="0"/>
              </a:rPr>
              <a:t> Económicas)</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6"/>
              </a:rPr>
              <a:t>https://www.researchgate.net/publication/286457576_An_Investigation_Into_the_Political_Economy_of_Industrial_Policy_the_Case_of_Mozambique_Chapter_Three</a:t>
            </a:r>
            <a:r>
              <a:rPr lang="pt-PT" sz="2000" dirty="0">
                <a:solidFill>
                  <a:prstClr val="black"/>
                </a:solidFill>
                <a:latin typeface="Arial Narrow" panose="020B0606020202030204" pitchFamily="34" charset="0"/>
              </a:rPr>
              <a:t> (In PhD </a:t>
            </a:r>
            <a:r>
              <a:rPr lang="pt-PT" sz="2000" dirty="0" err="1">
                <a:solidFill>
                  <a:prstClr val="black"/>
                </a:solidFill>
                <a:latin typeface="Arial Narrow" panose="020B0606020202030204" pitchFamily="34" charset="0"/>
              </a:rPr>
              <a:t>Thesis</a:t>
            </a:r>
            <a:r>
              <a:rPr lang="pt-PT" sz="2000" dirty="0">
                <a:solidFill>
                  <a:prstClr val="black"/>
                </a:solidFill>
                <a:latin typeface="Arial Narrow" panose="020B0606020202030204" pitchFamily="34" charset="0"/>
              </a:rPr>
              <a:t>: Carlos Castel-Branco. 2002. </a:t>
            </a:r>
            <a:r>
              <a:rPr lang="en-GB" sz="2000" dirty="0">
                <a:solidFill>
                  <a:prstClr val="black"/>
                </a:solidFill>
                <a:latin typeface="Arial Narrow" panose="020B0606020202030204" pitchFamily="34" charset="0"/>
              </a:rPr>
              <a:t>An Investigation Into the Political Economy of Industrial Policy: the Case of Mozambique, Chapter 3)</a:t>
            </a:r>
          </a:p>
          <a:p>
            <a:pPr marL="0" lvl="0" indent="0">
              <a:lnSpc>
                <a:spcPct val="113000"/>
              </a:lnSpc>
              <a:spcBef>
                <a:spcPts val="0"/>
              </a:spcBef>
              <a:spcAft>
                <a:spcPts val="600"/>
              </a:spcAft>
              <a:buNone/>
            </a:pPr>
            <a:endParaRPr lang="pt-PT" sz="15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467281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4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fontScale="90000"/>
          </a:bodyPr>
          <a:lstStyle/>
          <a:p>
            <a:r>
              <a:rPr lang="en-GB" sz="3200" b="1" dirty="0">
                <a:solidFill>
                  <a:srgbClr val="CC3300"/>
                </a:solidFill>
                <a:latin typeface="Arial Narrow" panose="020B0606020202030204" pitchFamily="34" charset="0"/>
              </a:rPr>
              <a:t>Setting the scene for nationalist neoliberalism, or the “nationalist revolt”</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a:bodyPr>
          <a:lstStyle/>
          <a:p>
            <a:pPr>
              <a:lnSpc>
                <a:spcPct val="114000"/>
              </a:lnSpc>
              <a:spcBef>
                <a:spcPts val="0"/>
              </a:spcBef>
              <a:spcAft>
                <a:spcPts val="2400"/>
              </a:spcAft>
            </a:pPr>
            <a:r>
              <a:rPr lang="en-GB" dirty="0">
                <a:latin typeface="Arial Narrow" panose="020B0606020202030204" pitchFamily="34" charset="0"/>
              </a:rPr>
              <a:t>The “first capitalist manifesto” – </a:t>
            </a:r>
            <a:r>
              <a:rPr lang="en-GB" dirty="0">
                <a:solidFill>
                  <a:srgbClr val="000000"/>
                </a:solidFill>
                <a:latin typeface="Arial Narrow" panose="020B0606020202030204" pitchFamily="34" charset="0"/>
              </a:rPr>
              <a:t>special, or limited, theory of expropriation of the State</a:t>
            </a:r>
          </a:p>
          <a:p>
            <a:pPr lvl="1">
              <a:lnSpc>
                <a:spcPct val="114000"/>
              </a:lnSpc>
              <a:spcBef>
                <a:spcPts val="0"/>
              </a:spcBef>
              <a:spcAft>
                <a:spcPts val="2400"/>
              </a:spcAft>
            </a:pPr>
            <a:r>
              <a:rPr lang="en-GB" dirty="0">
                <a:solidFill>
                  <a:srgbClr val="000000"/>
                </a:solidFill>
                <a:latin typeface="Arial Narrow" panose="020B0606020202030204" pitchFamily="34" charset="0"/>
              </a:rPr>
              <a:t>The “manifesto” – emerging national </a:t>
            </a:r>
            <a:r>
              <a:rPr lang="en-GB" dirty="0" err="1">
                <a:solidFill>
                  <a:srgbClr val="000000"/>
                </a:solidFill>
                <a:latin typeface="Arial Narrow" panose="020B0606020202030204" pitchFamily="34" charset="0"/>
              </a:rPr>
              <a:t>bougeoisie</a:t>
            </a:r>
            <a:r>
              <a:rPr lang="en-GB" dirty="0">
                <a:solidFill>
                  <a:srgbClr val="000000"/>
                </a:solidFill>
                <a:latin typeface="Arial Narrow" panose="020B0606020202030204" pitchFamily="34" charset="0"/>
              </a:rPr>
              <a:t> supported by the State, as an extension of the nationalist rhetoric; inherited structures of accumulation don’t change but ownership changes</a:t>
            </a:r>
          </a:p>
          <a:p>
            <a:pPr lvl="1">
              <a:lnSpc>
                <a:spcPct val="114000"/>
              </a:lnSpc>
              <a:spcBef>
                <a:spcPts val="0"/>
              </a:spcBef>
              <a:spcAft>
                <a:spcPts val="2400"/>
              </a:spcAft>
            </a:pPr>
            <a:r>
              <a:rPr lang="en-GB" dirty="0">
                <a:solidFill>
                  <a:srgbClr val="000000"/>
                </a:solidFill>
                <a:latin typeface="Arial Narrow" panose="020B0606020202030204" pitchFamily="34" charset="0"/>
              </a:rPr>
              <a:t>“freeing the land and the people” – how the concept was changed?</a:t>
            </a:r>
          </a:p>
          <a:p>
            <a:pPr lvl="1">
              <a:lnSpc>
                <a:spcPct val="114000"/>
              </a:lnSpc>
              <a:spcBef>
                <a:spcPts val="0"/>
              </a:spcBef>
              <a:spcAft>
                <a:spcPts val="2400"/>
              </a:spcAft>
            </a:pPr>
            <a:r>
              <a:rPr lang="pt-PT" dirty="0">
                <a:solidFill>
                  <a:srgbClr val="000000"/>
                </a:solidFill>
                <a:latin typeface="Arial Narrow" panose="020B0606020202030204" pitchFamily="34" charset="0"/>
              </a:rPr>
              <a:t>T</a:t>
            </a:r>
            <a:r>
              <a:rPr lang="en-GB" dirty="0">
                <a:solidFill>
                  <a:srgbClr val="000000"/>
                </a:solidFill>
                <a:latin typeface="Arial Narrow" panose="020B0606020202030204" pitchFamily="34" charset="0"/>
              </a:rPr>
              <a:t>he concept of “expropriation of the State” – “privatization” without due compensation</a:t>
            </a:r>
          </a:p>
          <a:p>
            <a:pPr lvl="1">
              <a:lnSpc>
                <a:spcPct val="114000"/>
              </a:lnSpc>
              <a:spcBef>
                <a:spcPts val="0"/>
              </a:spcBef>
              <a:spcAft>
                <a:spcPts val="2400"/>
              </a:spcAft>
            </a:pPr>
            <a:r>
              <a:rPr lang="pt-PT" dirty="0">
                <a:solidFill>
                  <a:srgbClr val="000000"/>
                </a:solidFill>
                <a:latin typeface="Arial Narrow" panose="020B0606020202030204" pitchFamily="34" charset="0"/>
              </a:rPr>
              <a:t>T</a:t>
            </a:r>
            <a:r>
              <a:rPr lang="en-GB" dirty="0">
                <a:solidFill>
                  <a:srgbClr val="000000"/>
                </a:solidFill>
                <a:latin typeface="Arial Narrow" panose="020B0606020202030204" pitchFamily="34" charset="0"/>
              </a:rPr>
              <a:t>he “special theory” </a:t>
            </a:r>
            <a:r>
              <a:rPr lang="pt-PT" dirty="0">
                <a:solidFill>
                  <a:srgbClr val="000000"/>
                </a:solidFill>
                <a:latin typeface="Arial Narrow" panose="020B0606020202030204" pitchFamily="34" charset="0"/>
              </a:rPr>
              <a:t>(“</a:t>
            </a:r>
            <a:r>
              <a:rPr lang="pt-PT" dirty="0" err="1">
                <a:solidFill>
                  <a:srgbClr val="000000"/>
                </a:solidFill>
                <a:latin typeface="Arial Narrow" panose="020B0606020202030204" pitchFamily="34" charset="0"/>
              </a:rPr>
              <a:t>of</a:t>
            </a:r>
            <a:r>
              <a:rPr lang="pt-PT" dirty="0">
                <a:solidFill>
                  <a:srgbClr val="000000"/>
                </a:solidFill>
                <a:latin typeface="Arial Narrow" panose="020B0606020202030204" pitchFamily="34" charset="0"/>
              </a:rPr>
              <a:t> </a:t>
            </a:r>
            <a:r>
              <a:rPr lang="pt-PT" dirty="0" err="1">
                <a:solidFill>
                  <a:srgbClr val="000000"/>
                </a:solidFill>
                <a:latin typeface="Arial Narrow" panose="020B0606020202030204" pitchFamily="34" charset="0"/>
              </a:rPr>
              <a:t>gravity</a:t>
            </a:r>
            <a:r>
              <a:rPr lang="pt-PT" dirty="0">
                <a:solidFill>
                  <a:srgbClr val="000000"/>
                </a:solidFill>
                <a:latin typeface="Arial Narrow" panose="020B0606020202030204" pitchFamily="34" charset="0"/>
              </a:rPr>
              <a:t>”, </a:t>
            </a:r>
            <a:r>
              <a:rPr lang="en-GB" dirty="0">
                <a:solidFill>
                  <a:srgbClr val="000000"/>
                </a:solidFill>
                <a:latin typeface="Arial Narrow" panose="020B0606020202030204" pitchFamily="34" charset="0"/>
              </a:rPr>
              <a:t>borrowed from Einstein, of course) in steady state, or equilibrium – the market takes care of it</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383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fontScale="90000"/>
          </a:bodyPr>
          <a:lstStyle/>
          <a:p>
            <a:r>
              <a:rPr lang="en-GB" sz="3200" b="1" dirty="0">
                <a:solidFill>
                  <a:srgbClr val="CC3300"/>
                </a:solidFill>
                <a:latin typeface="Arial Narrow" panose="020B0606020202030204" pitchFamily="34" charset="0"/>
              </a:rPr>
              <a:t>Setting the scene for nationalist neoliberalism, or the “nationalist revolt”</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a:bodyPr>
          <a:lstStyle/>
          <a:p>
            <a:pPr>
              <a:lnSpc>
                <a:spcPct val="114000"/>
              </a:lnSpc>
              <a:spcBef>
                <a:spcPts val="0"/>
              </a:spcBef>
              <a:spcAft>
                <a:spcPts val="2400"/>
              </a:spcAft>
            </a:pPr>
            <a:r>
              <a:rPr lang="en-GB" dirty="0">
                <a:latin typeface="Arial Narrow" panose="020B0606020202030204" pitchFamily="34" charset="0"/>
              </a:rPr>
              <a:t>The “first capitalist manifesto” – </a:t>
            </a:r>
            <a:r>
              <a:rPr lang="en-GB" dirty="0">
                <a:solidFill>
                  <a:srgbClr val="000000"/>
                </a:solidFill>
                <a:latin typeface="Arial Narrow" panose="020B0606020202030204" pitchFamily="34" charset="0"/>
              </a:rPr>
              <a:t>special, or limited, theory of expropriation of the State (continuation)</a:t>
            </a:r>
          </a:p>
          <a:p>
            <a:pPr lvl="1">
              <a:lnSpc>
                <a:spcPct val="114000"/>
              </a:lnSpc>
              <a:spcBef>
                <a:spcPts val="0"/>
              </a:spcBef>
              <a:spcAft>
                <a:spcPts val="2400"/>
              </a:spcAft>
            </a:pPr>
            <a:r>
              <a:rPr lang="en-GB" dirty="0">
                <a:solidFill>
                  <a:srgbClr val="000000"/>
                </a:solidFill>
                <a:latin typeface="Arial Narrow" panose="020B0606020202030204" pitchFamily="34" charset="0"/>
              </a:rPr>
              <a:t>The first wave of expropriation of the State: Privatization of State assets, creating a class of holders of means of production, on the assumption that market-capitalism takes over and guarantees success (this is, capital accumulation)</a:t>
            </a:r>
          </a:p>
          <a:p>
            <a:pPr lvl="2">
              <a:lnSpc>
                <a:spcPct val="114000"/>
              </a:lnSpc>
              <a:spcBef>
                <a:spcPts val="0"/>
              </a:spcBef>
              <a:spcAft>
                <a:spcPts val="2400"/>
              </a:spcAft>
            </a:pPr>
            <a:r>
              <a:rPr lang="pt-PT" dirty="0" err="1">
                <a:solidFill>
                  <a:srgbClr val="000000"/>
                </a:solidFill>
                <a:latin typeface="Arial Narrow" panose="020B0606020202030204" pitchFamily="34" charset="0"/>
              </a:rPr>
              <a:t>State</a:t>
            </a:r>
            <a:r>
              <a:rPr lang="pt-PT" dirty="0">
                <a:solidFill>
                  <a:srgbClr val="000000"/>
                </a:solidFill>
                <a:latin typeface="Arial Narrow" panose="020B0606020202030204" pitchFamily="34" charset="0"/>
              </a:rPr>
              <a:t> </a:t>
            </a:r>
            <a:r>
              <a:rPr lang="pt-PT" dirty="0" err="1">
                <a:solidFill>
                  <a:srgbClr val="000000"/>
                </a:solidFill>
                <a:latin typeface="Arial Narrow" panose="020B0606020202030204" pitchFamily="34" charset="0"/>
              </a:rPr>
              <a:t>owned</a:t>
            </a:r>
            <a:r>
              <a:rPr lang="pt-PT" dirty="0">
                <a:solidFill>
                  <a:srgbClr val="000000"/>
                </a:solidFill>
                <a:latin typeface="Arial Narrow" panose="020B0606020202030204" pitchFamily="34" charset="0"/>
              </a:rPr>
              <a:t> e</a:t>
            </a:r>
            <a:r>
              <a:rPr lang="en-GB" dirty="0" err="1">
                <a:solidFill>
                  <a:srgbClr val="000000"/>
                </a:solidFill>
                <a:latin typeface="Arial Narrow" panose="020B0606020202030204" pitchFamily="34" charset="0"/>
              </a:rPr>
              <a:t>nterprises</a:t>
            </a:r>
            <a:r>
              <a:rPr lang="en-GB" dirty="0">
                <a:solidFill>
                  <a:srgbClr val="000000"/>
                </a:solidFill>
                <a:latin typeface="Arial Narrow" panose="020B0606020202030204" pitchFamily="34" charset="0"/>
              </a:rPr>
              <a:t> and shares in enterprises – formal privatization (formal transfer of property rights) with informal/implicit subsidies</a:t>
            </a:r>
          </a:p>
          <a:p>
            <a:pPr lvl="2">
              <a:lnSpc>
                <a:spcPct val="114000"/>
              </a:lnSpc>
              <a:spcBef>
                <a:spcPts val="0"/>
              </a:spcBef>
              <a:spcAft>
                <a:spcPts val="2400"/>
              </a:spcAft>
            </a:pPr>
            <a:r>
              <a:rPr lang="pt-PT" dirty="0">
                <a:solidFill>
                  <a:srgbClr val="000000"/>
                </a:solidFill>
                <a:latin typeface="Arial Narrow" panose="020B0606020202030204" pitchFamily="34" charset="0"/>
              </a:rPr>
              <a:t>L</a:t>
            </a:r>
            <a:r>
              <a:rPr lang="en-GB" dirty="0">
                <a:solidFill>
                  <a:srgbClr val="000000"/>
                </a:solidFill>
                <a:latin typeface="Arial Narrow" panose="020B0606020202030204" pitchFamily="34" charset="0"/>
              </a:rPr>
              <a:t>and – informal/implicit privatization (flexible property rights, given control over the State) with formal subsidies</a:t>
            </a:r>
          </a:p>
          <a:p>
            <a:pPr lvl="1">
              <a:lnSpc>
                <a:spcPct val="114000"/>
              </a:lnSpc>
              <a:spcBef>
                <a:spcPts val="0"/>
              </a:spcBef>
              <a:spcAft>
                <a:spcPts val="2400"/>
              </a:spcAft>
            </a:pPr>
            <a:r>
              <a:rPr lang="en-GB" dirty="0">
                <a:solidFill>
                  <a:srgbClr val="000000"/>
                </a:solidFill>
                <a:latin typeface="Arial Narrow" panose="020B0606020202030204" pitchFamily="34" charset="0"/>
              </a:rPr>
              <a:t>Collapse of “market-led” capitalist accumulation</a:t>
            </a:r>
            <a:r>
              <a:rPr lang="pt-PT" dirty="0">
                <a:solidFill>
                  <a:srgbClr val="000000"/>
                </a:solidFill>
                <a:latin typeface="Arial Narrow" panose="020B0606020202030204" pitchFamily="34" charset="0"/>
              </a:rPr>
              <a:t> – </a:t>
            </a:r>
            <a:r>
              <a:rPr lang="en-GB" dirty="0">
                <a:solidFill>
                  <a:srgbClr val="000000"/>
                </a:solidFill>
                <a:latin typeface="Arial Narrow" panose="020B0606020202030204" pitchFamily="34" charset="0"/>
              </a:rPr>
              <a:t>what happens beyond the transfer of property</a:t>
            </a:r>
            <a:r>
              <a:rPr lang="pt-PT" dirty="0">
                <a:solidFill>
                  <a:srgbClr val="000000"/>
                </a:solidFill>
                <a:latin typeface="Arial Narrow" panose="020B0606020202030204" pitchFamily="34" charset="0"/>
              </a:rPr>
              <a:t>?</a:t>
            </a:r>
            <a:endParaRPr lang="en-GB" dirty="0">
              <a:solidFill>
                <a:srgbClr val="000000"/>
              </a:solidFill>
              <a:latin typeface="Arial Narrow" panose="020B0606020202030204" pitchFamily="34" charset="0"/>
            </a:endParaRP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7973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fontScale="90000"/>
          </a:bodyPr>
          <a:lstStyle/>
          <a:p>
            <a:r>
              <a:rPr lang="en-GB" sz="3200" b="1" dirty="0">
                <a:solidFill>
                  <a:srgbClr val="CC3300"/>
                </a:solidFill>
                <a:latin typeface="Arial Narrow" panose="020B0606020202030204" pitchFamily="34" charset="0"/>
              </a:rPr>
              <a:t>Setting the scene for nationalist neoliberalism, or the “nationalist revolt”</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lnSpcReduction="10000"/>
          </a:bodyPr>
          <a:lstStyle/>
          <a:p>
            <a:pPr>
              <a:lnSpc>
                <a:spcPct val="114000"/>
              </a:lnSpc>
              <a:spcBef>
                <a:spcPts val="0"/>
              </a:spcBef>
              <a:spcAft>
                <a:spcPts val="2400"/>
              </a:spcAft>
            </a:pPr>
            <a:r>
              <a:rPr lang="en-GB" dirty="0">
                <a:latin typeface="Arial Narrow" panose="020B0606020202030204" pitchFamily="34" charset="0"/>
              </a:rPr>
              <a:t>The critical consensus amongst the emerging bourgeoisie</a:t>
            </a:r>
          </a:p>
          <a:p>
            <a:pPr lvl="1">
              <a:lnSpc>
                <a:spcPct val="114000"/>
              </a:lnSpc>
              <a:spcBef>
                <a:spcPts val="0"/>
              </a:spcBef>
              <a:spcAft>
                <a:spcPts val="2400"/>
              </a:spcAft>
            </a:pPr>
            <a:r>
              <a:rPr lang="en-GB" dirty="0">
                <a:latin typeface="Arial Narrow" panose="020B0606020202030204" pitchFamily="34" charset="0"/>
              </a:rPr>
              <a:t>Privatization and the attack on labour rights (“deregulation” of the labour market) are central pieces for promoting capital accumulation, but…</a:t>
            </a:r>
          </a:p>
          <a:p>
            <a:pPr lvl="1">
              <a:lnSpc>
                <a:spcPct val="114000"/>
              </a:lnSpc>
              <a:spcBef>
                <a:spcPts val="0"/>
              </a:spcBef>
              <a:spcAft>
                <a:spcPts val="2400"/>
              </a:spcAft>
            </a:pPr>
            <a:r>
              <a:rPr lang="en-GB" dirty="0">
                <a:latin typeface="Arial Narrow" panose="020B0606020202030204" pitchFamily="34" charset="0"/>
              </a:rPr>
              <a:t>…they are not enough for promoting “national” capitalist accumulation,…</a:t>
            </a:r>
          </a:p>
          <a:p>
            <a:pPr lvl="1">
              <a:lnSpc>
                <a:spcPct val="114000"/>
              </a:lnSpc>
              <a:spcBef>
                <a:spcPts val="0"/>
              </a:spcBef>
              <a:spcAft>
                <a:spcPts val="2400"/>
              </a:spcAft>
            </a:pPr>
            <a:r>
              <a:rPr lang="en-GB" dirty="0">
                <a:latin typeface="Arial Narrow" panose="020B0606020202030204" pitchFamily="34" charset="0"/>
              </a:rPr>
              <a:t>…liberalization of the goods and services markets and of investment are not conducive to “national” capitalist accumulation,…</a:t>
            </a:r>
          </a:p>
          <a:p>
            <a:pPr lvl="1">
              <a:lnSpc>
                <a:spcPct val="114000"/>
              </a:lnSpc>
              <a:spcBef>
                <a:spcPts val="0"/>
              </a:spcBef>
              <a:spcAft>
                <a:spcPts val="2400"/>
              </a:spcAft>
            </a:pPr>
            <a:r>
              <a:rPr lang="en-GB" dirty="0">
                <a:latin typeface="Arial Narrow" panose="020B0606020202030204" pitchFamily="34" charset="0"/>
              </a:rPr>
              <a:t>…, regional shift from promoting industrialization to promoting trade liberalization endangers regional alliances (of capital and labour) as regional hegemons dominate</a:t>
            </a:r>
          </a:p>
          <a:p>
            <a:pPr lvl="1">
              <a:lnSpc>
                <a:spcPct val="114000"/>
              </a:lnSpc>
              <a:spcBef>
                <a:spcPts val="0"/>
              </a:spcBef>
              <a:spcAft>
                <a:spcPts val="2400"/>
              </a:spcAft>
            </a:pPr>
            <a:r>
              <a:rPr lang="en-GB" dirty="0">
                <a:latin typeface="Arial Narrow" panose="020B0606020202030204" pitchFamily="34" charset="0"/>
              </a:rPr>
              <a:t>…a tight, domestic macroeconomic framework prevents economic expansion (and, so, prevent capital accumulation) outside the realm of foreign investment</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2337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fontScale="90000"/>
          </a:bodyPr>
          <a:lstStyle/>
          <a:p>
            <a:r>
              <a:rPr lang="en-GB" sz="3200" b="1" dirty="0">
                <a:solidFill>
                  <a:srgbClr val="CC3300"/>
                </a:solidFill>
                <a:latin typeface="Arial Narrow" panose="020B0606020202030204" pitchFamily="34" charset="0"/>
              </a:rPr>
              <a:t>Setting the scene for nationalist neoliberalism, or the “nationalist revolt”</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11939"/>
          </a:xfrm>
        </p:spPr>
        <p:txBody>
          <a:bodyPr>
            <a:normAutofit fontScale="92500" lnSpcReduction="10000"/>
          </a:bodyPr>
          <a:lstStyle/>
          <a:p>
            <a:pPr>
              <a:lnSpc>
                <a:spcPct val="114000"/>
              </a:lnSpc>
              <a:spcBef>
                <a:spcPts val="0"/>
              </a:spcBef>
              <a:spcAft>
                <a:spcPts val="2400"/>
              </a:spcAft>
            </a:pPr>
            <a:r>
              <a:rPr lang="en-GB" dirty="0">
                <a:latin typeface="Arial Narrow" panose="020B0606020202030204" pitchFamily="34" charset="0"/>
              </a:rPr>
              <a:t>A lose-lose strategy: neoliberal political pluralism (of some sort), combined with neoliberal </a:t>
            </a:r>
            <a:r>
              <a:rPr lang="en-GB" dirty="0" err="1">
                <a:latin typeface="Arial Narrow" panose="020B0606020202030204" pitchFamily="34" charset="0"/>
              </a:rPr>
              <a:t>authoritarism</a:t>
            </a:r>
            <a:r>
              <a:rPr lang="en-GB" dirty="0">
                <a:latin typeface="Arial Narrow" panose="020B0606020202030204" pitchFamily="34" charset="0"/>
              </a:rPr>
              <a:t> with respect to economic thinking and policy</a:t>
            </a:r>
          </a:p>
          <a:p>
            <a:pPr lvl="1">
              <a:lnSpc>
                <a:spcPct val="114000"/>
              </a:lnSpc>
              <a:spcBef>
                <a:spcPts val="0"/>
              </a:spcBef>
              <a:spcAft>
                <a:spcPts val="2400"/>
              </a:spcAft>
            </a:pPr>
            <a:r>
              <a:rPr lang="en-GB" dirty="0">
                <a:latin typeface="Arial Narrow" panose="020B0606020202030204" pitchFamily="34" charset="0"/>
              </a:rPr>
              <a:t>Increased vulnerability of emerging nationalist, economic groups (particularly vulnerable to impacts of “good governance” rhetoric, which promotes superficial critique of politics but prevents critique of economics) </a:t>
            </a:r>
          </a:p>
          <a:p>
            <a:pPr>
              <a:lnSpc>
                <a:spcPct val="114000"/>
              </a:lnSpc>
              <a:spcBef>
                <a:spcPts val="0"/>
              </a:spcBef>
              <a:spcAft>
                <a:spcPts val="2400"/>
              </a:spcAft>
            </a:pPr>
            <a:r>
              <a:rPr lang="en-GB" dirty="0">
                <a:latin typeface="Arial Narrow" panose="020B0606020202030204" pitchFamily="34" charset="0"/>
              </a:rPr>
              <a:t>National bourgeoisie and trade unions – alliances,…</a:t>
            </a:r>
          </a:p>
          <a:p>
            <a:pPr lvl="1">
              <a:lnSpc>
                <a:spcPct val="114000"/>
              </a:lnSpc>
              <a:spcBef>
                <a:spcPts val="0"/>
              </a:spcBef>
              <a:spcAft>
                <a:spcPts val="2400"/>
              </a:spcAft>
            </a:pPr>
            <a:r>
              <a:rPr lang="en-GB" dirty="0">
                <a:latin typeface="Arial Narrow" panose="020B0606020202030204" pitchFamily="34" charset="0"/>
              </a:rPr>
              <a:t>In favour of</a:t>
            </a:r>
            <a:r>
              <a:rPr lang="pt-PT" dirty="0">
                <a:latin typeface="Arial Narrow" panose="020B0606020202030204" pitchFamily="34" charset="0"/>
              </a:rPr>
              <a:t> </a:t>
            </a:r>
            <a:r>
              <a:rPr lang="en-GB" dirty="0">
                <a:latin typeface="Arial Narrow" panose="020B0606020202030204" pitchFamily="34" charset="0"/>
              </a:rPr>
              <a:t>privatization + against (liberalization, tight macroeconomic policy, regional shift away from industrialization) + critique of international interference (“good governance” rhetoric) + “strong” state</a:t>
            </a:r>
          </a:p>
          <a:p>
            <a:pPr>
              <a:lnSpc>
                <a:spcPct val="114000"/>
              </a:lnSpc>
              <a:spcBef>
                <a:spcPts val="0"/>
              </a:spcBef>
              <a:spcAft>
                <a:spcPts val="2400"/>
              </a:spcAft>
            </a:pPr>
            <a:r>
              <a:rPr lang="pt-PT" dirty="0">
                <a:latin typeface="Arial Narrow" panose="020B0606020202030204" pitchFamily="34" charset="0"/>
              </a:rPr>
              <a:t>…</a:t>
            </a:r>
            <a:r>
              <a:rPr lang="en-GB" dirty="0">
                <a:latin typeface="Arial Narrow" panose="020B0606020202030204" pitchFamily="34" charset="0"/>
              </a:rPr>
              <a:t>, and conflicts: </a:t>
            </a:r>
          </a:p>
          <a:p>
            <a:pPr lvl="1">
              <a:lnSpc>
                <a:spcPct val="114000"/>
              </a:lnSpc>
              <a:spcBef>
                <a:spcPts val="0"/>
              </a:spcBef>
              <a:spcAft>
                <a:spcPts val="2400"/>
              </a:spcAft>
            </a:pPr>
            <a:r>
              <a:rPr lang="en-GB" dirty="0">
                <a:latin typeface="Arial Narrow" panose="020B0606020202030204" pitchFamily="34" charset="0"/>
              </a:rPr>
              <a:t>About deregulation of the labour market</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4082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fontScale="90000"/>
          </a:bodyPr>
          <a:lstStyle/>
          <a:p>
            <a:r>
              <a:rPr lang="en-GB" sz="3200" b="1" dirty="0">
                <a:solidFill>
                  <a:srgbClr val="CC3300"/>
                </a:solidFill>
                <a:latin typeface="Arial Narrow" panose="020B0606020202030204" pitchFamily="34" charset="0"/>
              </a:rPr>
              <a:t>Setting the scene for nationalist neoliberalism, or the “nationalist revolt”</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a:bodyPr>
          <a:lstStyle/>
          <a:p>
            <a:pPr lvl="0">
              <a:lnSpc>
                <a:spcPct val="114000"/>
              </a:lnSpc>
              <a:spcBef>
                <a:spcPts val="0"/>
              </a:spcBef>
              <a:spcAft>
                <a:spcPts val="2400"/>
              </a:spcAft>
            </a:pPr>
            <a:r>
              <a:rPr lang="en-GB" sz="2600" dirty="0">
                <a:solidFill>
                  <a:srgbClr val="000000"/>
                </a:solidFill>
                <a:latin typeface="Arial Narrow" panose="020B0606020202030204" pitchFamily="34" charset="0"/>
              </a:rPr>
              <a:t>The revolt of the emerging bourgeoisie: dynamic economic nationalism and the end of political pluralism – or when liberal “democracy” is dismissed as the cause of all maladies</a:t>
            </a:r>
            <a:endParaRPr lang="en-GB" dirty="0">
              <a:latin typeface="Arial Narrow" panose="020B0606020202030204" pitchFamily="34" charset="0"/>
            </a:endParaRPr>
          </a:p>
          <a:p>
            <a:pPr>
              <a:lnSpc>
                <a:spcPct val="114000"/>
              </a:lnSpc>
              <a:spcBef>
                <a:spcPts val="0"/>
              </a:spcBef>
              <a:spcAft>
                <a:spcPts val="2400"/>
              </a:spcAft>
            </a:pPr>
            <a:r>
              <a:rPr lang="en-GB" dirty="0">
                <a:latin typeface="Arial Narrow" panose="020B0606020202030204" pitchFamily="34" charset="0"/>
              </a:rPr>
              <a:t>The dismissal of “equilibrium” and of “market-led capitalism” as desirable characteristics of the mode of thinking about accumulation</a:t>
            </a:r>
          </a:p>
          <a:p>
            <a:pPr>
              <a:lnSpc>
                <a:spcPct val="114000"/>
              </a:lnSpc>
              <a:spcBef>
                <a:spcPts val="0"/>
              </a:spcBef>
              <a:spcAft>
                <a:spcPts val="2400"/>
              </a:spcAft>
            </a:pPr>
            <a:r>
              <a:rPr lang="pt-PT" dirty="0">
                <a:latin typeface="Arial Narrow" panose="020B0606020202030204" pitchFamily="34" charset="0"/>
              </a:rPr>
              <a:t>T</a:t>
            </a:r>
            <a:r>
              <a:rPr lang="en-GB" dirty="0">
                <a:latin typeface="Arial Narrow" panose="020B0606020202030204" pitchFamily="34" charset="0"/>
              </a:rPr>
              <a:t>he differences between “globalized neoliberalism” and “nationalist neoliberalism”</a:t>
            </a:r>
          </a:p>
          <a:p>
            <a:pPr lvl="1">
              <a:lnSpc>
                <a:spcPct val="114000"/>
              </a:lnSpc>
              <a:spcBef>
                <a:spcPts val="0"/>
              </a:spcBef>
              <a:spcAft>
                <a:spcPts val="2400"/>
              </a:spcAft>
            </a:pPr>
            <a:r>
              <a:rPr lang="en-GB" dirty="0">
                <a:latin typeface="Arial Narrow" panose="020B0606020202030204" pitchFamily="34" charset="0"/>
              </a:rPr>
              <a:t>The explicit recognition of unevenness of capitalist development (geographical and historical), and, (the argument for the historical necessity of </a:t>
            </a:r>
            <a:r>
              <a:rPr lang="en-GB" dirty="0" err="1">
                <a:latin typeface="Arial Narrow" panose="020B0606020202030204" pitchFamily="34" charset="0"/>
              </a:rPr>
              <a:t>authoritarism</a:t>
            </a:r>
            <a:r>
              <a:rPr lang="en-GB" dirty="0">
                <a:latin typeface="Arial Narrow" panose="020B0606020202030204" pitchFamily="34" charset="0"/>
              </a:rPr>
              <a:t>)….</a:t>
            </a:r>
          </a:p>
          <a:p>
            <a:pPr lvl="1">
              <a:lnSpc>
                <a:spcPct val="114000"/>
              </a:lnSpc>
              <a:spcBef>
                <a:spcPts val="0"/>
              </a:spcBef>
              <a:spcAft>
                <a:spcPts val="2400"/>
              </a:spcAft>
            </a:pPr>
            <a:r>
              <a:rPr lang="en-GB" dirty="0">
                <a:latin typeface="Arial Narrow" panose="020B0606020202030204" pitchFamily="34" charset="0"/>
              </a:rPr>
              <a:t>…, that dynamic capitalist accumulation requires a strong state to create necessary conditions, more than, maybe rather than, to remove barriers</a:t>
            </a:r>
            <a:endParaRPr lang="pt-PT" dirty="0">
              <a:latin typeface="Arial Narrow" panose="020B0606020202030204" pitchFamily="34" charset="0"/>
            </a:endParaRPr>
          </a:p>
          <a:p>
            <a:pPr>
              <a:lnSpc>
                <a:spcPct val="114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1502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501650"/>
            <a:ext cx="11551535" cy="696864"/>
          </a:xfrm>
        </p:spPr>
        <p:txBody>
          <a:bodyPr>
            <a:normAutofit fontScale="90000"/>
          </a:bodyPr>
          <a:lstStyle/>
          <a:p>
            <a:r>
              <a:rPr lang="en-GB" sz="3200" b="1" dirty="0">
                <a:solidFill>
                  <a:srgbClr val="CC3300"/>
                </a:solidFill>
                <a:latin typeface="Arial Narrow" panose="020B0606020202030204" pitchFamily="34" charset="0"/>
              </a:rPr>
              <a:t>The second “capitalist manifesto” – general theory of expropriation of the State</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716125"/>
            <a:ext cx="11551535" cy="4640225"/>
          </a:xfrm>
        </p:spPr>
        <p:txBody>
          <a:bodyPr>
            <a:normAutofit/>
          </a:bodyPr>
          <a:lstStyle/>
          <a:p>
            <a:pPr>
              <a:lnSpc>
                <a:spcPct val="114000"/>
              </a:lnSpc>
              <a:spcBef>
                <a:spcPts val="0"/>
              </a:spcBef>
              <a:spcAft>
                <a:spcPts val="2400"/>
              </a:spcAft>
            </a:pPr>
            <a:r>
              <a:rPr lang="en-GB" dirty="0">
                <a:latin typeface="Arial Narrow" panose="020B0606020202030204" pitchFamily="34" charset="0"/>
              </a:rPr>
              <a:t>The “second capitalist manifesto”, or general theory – making capitalism work for the emergence of national oligarchies, at high speed (the creation of the “blitzkrieg economics”, or lightning acceleration)</a:t>
            </a:r>
          </a:p>
          <a:p>
            <a:pPr lvl="1">
              <a:lnSpc>
                <a:spcPct val="114000"/>
              </a:lnSpc>
              <a:spcBef>
                <a:spcPts val="0"/>
              </a:spcBef>
              <a:spcAft>
                <a:spcPts val="2400"/>
              </a:spcAft>
            </a:pPr>
            <a:r>
              <a:rPr lang="en-GB" dirty="0">
                <a:latin typeface="Arial Narrow" panose="020B0606020202030204" pitchFamily="34" charset="0"/>
              </a:rPr>
              <a:t>Actively pursuing links with foreign capital using national strategic resources: capital, markets, technology, learning and reputation</a:t>
            </a:r>
          </a:p>
          <a:p>
            <a:pPr lvl="1">
              <a:lnSpc>
                <a:spcPct val="114000"/>
              </a:lnSpc>
              <a:spcBef>
                <a:spcPts val="0"/>
              </a:spcBef>
              <a:spcAft>
                <a:spcPts val="2400"/>
              </a:spcAft>
            </a:pPr>
            <a:r>
              <a:rPr lang="en-GB" dirty="0">
                <a:latin typeface="Arial Narrow" panose="020B0606020202030204" pitchFamily="34" charset="0"/>
              </a:rPr>
              <a:t>The second wave of expropriation of the State: the massive expropriation of the national resources – land, minerals, energy sources</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2074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277108"/>
            <a:ext cx="11551535" cy="696864"/>
          </a:xfrm>
        </p:spPr>
        <p:txBody>
          <a:bodyPr>
            <a:normAutofit fontScale="90000"/>
          </a:bodyPr>
          <a:lstStyle/>
          <a:p>
            <a:r>
              <a:rPr lang="en-GB" sz="3200" b="1" dirty="0">
                <a:solidFill>
                  <a:srgbClr val="CC3300"/>
                </a:solidFill>
                <a:latin typeface="Arial Narrow" panose="020B0606020202030204" pitchFamily="34" charset="0"/>
              </a:rPr>
              <a:t>The second “capitalist manifesto” – general theory of expropriation of the State</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339097"/>
            <a:ext cx="11551535" cy="5017253"/>
          </a:xfrm>
        </p:spPr>
        <p:txBody>
          <a:bodyPr>
            <a:normAutofit/>
          </a:bodyPr>
          <a:lstStyle/>
          <a:p>
            <a:pPr>
              <a:lnSpc>
                <a:spcPct val="114000"/>
              </a:lnSpc>
              <a:spcBef>
                <a:spcPts val="0"/>
              </a:spcBef>
              <a:spcAft>
                <a:spcPts val="2400"/>
              </a:spcAft>
            </a:pPr>
            <a:r>
              <a:rPr lang="en-GB" dirty="0">
                <a:latin typeface="Arial Narrow" panose="020B0606020202030204" pitchFamily="34" charset="0"/>
              </a:rPr>
              <a:t>The “second capitalist manifesto”, or general theory – making capitalism work for the emergence of national oligarchies (continuation)</a:t>
            </a:r>
          </a:p>
          <a:p>
            <a:pPr lvl="1">
              <a:lnSpc>
                <a:spcPct val="114000"/>
              </a:lnSpc>
              <a:spcBef>
                <a:spcPts val="0"/>
              </a:spcBef>
              <a:spcAft>
                <a:spcPts val="2400"/>
              </a:spcAft>
            </a:pPr>
            <a:r>
              <a:rPr lang="pt-PT" dirty="0">
                <a:latin typeface="Arial Narrow" panose="020B0606020202030204" pitchFamily="34" charset="0"/>
              </a:rPr>
              <a:t>T</a:t>
            </a:r>
            <a:r>
              <a:rPr lang="en-GB" dirty="0">
                <a:latin typeface="Arial Narrow" panose="020B0606020202030204" pitchFamily="34" charset="0"/>
              </a:rPr>
              <a:t>he third wave of expropriation of the State: financialization and debt</a:t>
            </a:r>
          </a:p>
          <a:p>
            <a:pPr lvl="2">
              <a:lnSpc>
                <a:spcPct val="114000"/>
              </a:lnSpc>
              <a:spcBef>
                <a:spcPts val="0"/>
              </a:spcBef>
              <a:spcAft>
                <a:spcPts val="2400"/>
              </a:spcAft>
            </a:pPr>
            <a:r>
              <a:rPr lang="pt-PT" dirty="0">
                <a:latin typeface="Arial Narrow" panose="020B0606020202030204" pitchFamily="34" charset="0"/>
              </a:rPr>
              <a:t>The possibility </a:t>
            </a:r>
            <a:r>
              <a:rPr lang="en-GB" dirty="0">
                <a:latin typeface="Arial Narrow" panose="020B0606020202030204" pitchFamily="34" charset="0"/>
              </a:rPr>
              <a:t>of</a:t>
            </a:r>
            <a:r>
              <a:rPr lang="pt-PT" dirty="0">
                <a:latin typeface="Arial Narrow" panose="020B0606020202030204" pitchFamily="34" charset="0"/>
              </a:rPr>
              <a:t> </a:t>
            </a:r>
            <a:r>
              <a:rPr lang="en-GB" dirty="0">
                <a:latin typeface="Arial Narrow" panose="020B0606020202030204" pitchFamily="34" charset="0"/>
              </a:rPr>
              <a:t>financialization of real assets as a means to attract foreign investors – the world stock exchange</a:t>
            </a:r>
          </a:p>
          <a:p>
            <a:pPr lvl="2">
              <a:lnSpc>
                <a:spcPct val="114000"/>
              </a:lnSpc>
              <a:spcBef>
                <a:spcPts val="0"/>
              </a:spcBef>
              <a:spcAft>
                <a:spcPts val="2400"/>
              </a:spcAft>
            </a:pPr>
            <a:r>
              <a:rPr lang="pt-PT" dirty="0">
                <a:latin typeface="Arial Narrow" panose="020B0606020202030204" pitchFamily="34" charset="0"/>
              </a:rPr>
              <a:t>The </a:t>
            </a:r>
            <a:r>
              <a:rPr lang="en-GB" dirty="0">
                <a:latin typeface="Arial Narrow" panose="020B0606020202030204" pitchFamily="34" charset="0"/>
              </a:rPr>
              <a:t>“mining” of the debt space: fiscal policy, aid and acceleration of public debt</a:t>
            </a:r>
          </a:p>
          <a:p>
            <a:pPr lvl="1">
              <a:lnSpc>
                <a:spcPct val="114000"/>
              </a:lnSpc>
              <a:spcBef>
                <a:spcPts val="0"/>
              </a:spcBef>
              <a:spcAft>
                <a:spcPts val="2400"/>
              </a:spcAft>
            </a:pPr>
            <a:r>
              <a:rPr lang="pt-PT" dirty="0">
                <a:latin typeface="Arial Narrow" panose="020B0606020202030204" pitchFamily="34" charset="0"/>
              </a:rPr>
              <a:t>T</a:t>
            </a:r>
            <a:r>
              <a:rPr lang="en-GB" dirty="0">
                <a:latin typeface="Arial Narrow" panose="020B0606020202030204" pitchFamily="34" charset="0"/>
              </a:rPr>
              <a:t>he fourth wave of expropriation of the State: social and monetary austerity and the “debt snowball”</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6293314"/>
      </p:ext>
    </p:extLst>
  </p:cSld>
  <p:clrMapOvr>
    <a:masterClrMapping/>
  </p:clrMapOvr>
</p:sld>
</file>

<file path=ppt/theme/theme1.xml><?xml version="1.0" encoding="utf-8"?>
<a:theme xmlns:a="http://schemas.openxmlformats.org/drawingml/2006/main" name="1_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7491</TotalTime>
  <Words>2759</Words>
  <Application>Microsoft Office PowerPoint</Application>
  <PresentationFormat>Widescreen</PresentationFormat>
  <Paragraphs>177</Paragraphs>
  <Slides>24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24</vt:i4>
      </vt:variant>
    </vt:vector>
  </HeadingPairs>
  <TitlesOfParts>
    <vt:vector size="31" baseType="lpstr">
      <vt:lpstr>Arial</vt:lpstr>
      <vt:lpstr>Arial Narrow</vt:lpstr>
      <vt:lpstr>Calibri</vt:lpstr>
      <vt:lpstr>Calibri Light</vt:lpstr>
      <vt:lpstr>1_Office Theme</vt:lpstr>
      <vt:lpstr>Office Theme</vt:lpstr>
      <vt:lpstr>3_Office Theme</vt:lpstr>
      <vt:lpstr>  Development Policy and Politics   Nationalist Neoliberalism in Mozambique  Carlos Nuno Castel-Branco (cnbranco@iseg.ulisboa.pt | carlos.castelbranco@gmail.com)</vt:lpstr>
      <vt:lpstr>Structure of the presentation</vt:lpstr>
      <vt:lpstr>Setting the scene for nationalist neoliberalism, or the “nationalist revolt”</vt:lpstr>
      <vt:lpstr>Setting the scene for nationalist neoliberalism, or the “nationalist revolt”</vt:lpstr>
      <vt:lpstr>Setting the scene for nationalist neoliberalism, or the “nationalist revolt”</vt:lpstr>
      <vt:lpstr>Setting the scene for nationalist neoliberalism, or the “nationalist revolt”</vt:lpstr>
      <vt:lpstr>Setting the scene for nationalist neoliberalism, or the “nationalist revolt”</vt:lpstr>
      <vt:lpstr>The second “capitalist manifesto” – general theory of expropriation of the State</vt:lpstr>
      <vt:lpstr>The second “capitalist manifesto” – general theory of expropriation of the State</vt:lpstr>
      <vt:lpstr>The collapse of the “general theory”</vt:lpstr>
      <vt:lpstr>A construção da “legitimidade histórica” da burguesia nacional</vt:lpstr>
      <vt:lpstr>Contexto histórico da emergência das classes capitalistas nacionais</vt:lpstr>
      <vt:lpstr>O Estado e o capitalismo nacional</vt:lpstr>
      <vt:lpstr>Theorization of capitalism</vt:lpstr>
      <vt:lpstr>Key issues of theorization</vt:lpstr>
      <vt:lpstr>Key issues of theorization</vt:lpstr>
      <vt:lpstr>Key issues of theorization</vt:lpstr>
      <vt:lpstr>Key issues of theorization</vt:lpstr>
      <vt:lpstr>Key issues of theorization</vt:lpstr>
      <vt:lpstr>References/Recommended Additional Readings</vt:lpstr>
      <vt:lpstr>References/Recommended Additional Readings</vt:lpstr>
      <vt:lpstr>References/Recommended Additional Readings</vt:lpstr>
      <vt:lpstr>References/Recommended Additional Readings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Limits of Dependent Capitalism? Economic Crises and their place in the Mozambican Economy   Carlos Nuno Castel-Branco Research Group Coordinator, IESE Visiting Associate Professor, ISEG Researcher, CEsA carlos.castelbranco@gmail.com | cnbranco@iseg.ulisboa.pt </dc:title>
  <dc:creator>Carlos Castel-Branco</dc:creator>
  <cp:lastModifiedBy>Carlos Castel-Branco</cp:lastModifiedBy>
  <cp:revision>132</cp:revision>
  <cp:lastPrinted>2018-11-22T19:47:39Z</cp:lastPrinted>
  <dcterms:created xsi:type="dcterms:W3CDTF">2018-05-17T19:43:05Z</dcterms:created>
  <dcterms:modified xsi:type="dcterms:W3CDTF">2024-05-30T16:47:01Z</dcterms:modified>
</cp:coreProperties>
</file>